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bookmarkIdSeed="2">
  <p:sldMasterIdLst>
    <p:sldMasterId id="2147483827" r:id="rId4"/>
  </p:sldMasterIdLst>
  <p:notesMasterIdLst>
    <p:notesMasterId r:id="rId17"/>
  </p:notesMasterIdLst>
  <p:handoutMasterIdLst>
    <p:handoutMasterId r:id="rId18"/>
  </p:handoutMasterIdLst>
  <p:sldIdLst>
    <p:sldId id="263" r:id="rId5"/>
    <p:sldId id="262" r:id="rId6"/>
    <p:sldId id="643" r:id="rId7"/>
    <p:sldId id="364" r:id="rId8"/>
    <p:sldId id="372" r:id="rId9"/>
    <p:sldId id="365" r:id="rId10"/>
    <p:sldId id="371" r:id="rId11"/>
    <p:sldId id="377" r:id="rId12"/>
    <p:sldId id="430" r:id="rId13"/>
    <p:sldId id="433" r:id="rId14"/>
    <p:sldId id="432" r:id="rId15"/>
    <p:sldId id="32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8FF430E-E027-6245-BAC5-0413CFAC4497}">
          <p14:sldIdLst>
            <p14:sldId id="263"/>
          </p14:sldIdLst>
        </p14:section>
        <p14:section name="Overview" id="{447F18D1-93CA-E34E-AC4E-D4427B11BCE8}">
          <p14:sldIdLst>
            <p14:sldId id="262"/>
            <p14:sldId id="643"/>
            <p14:sldId id="364"/>
            <p14:sldId id="372"/>
          </p14:sldIdLst>
        </p14:section>
        <p14:section name="modules" id="{762A9101-021A-7041-884E-4A6509C70057}">
          <p14:sldIdLst>
            <p14:sldId id="365"/>
            <p14:sldId id="371"/>
            <p14:sldId id="377"/>
            <p14:sldId id="430"/>
            <p14:sldId id="433"/>
            <p14:sldId id="432"/>
          </p14:sldIdLst>
        </p14:section>
        <p14:section name="Expectation" id="{36C60913-61CF-475C-92C5-5989BF06D551}">
          <p14:sldIdLst>
            <p14:sldId id="329"/>
          </p14:sldIdLst>
        </p14:section>
        <p14:section name="For discussion" id="{90B275F4-CF0E-1345-8B27-9CDCF4BA2291}">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scaleToFitPaper="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EEE"/>
    <a:srgbClr val="DBDD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F251BF-F134-4AFF-AF8C-C31067182665}" v="83" dt="2024-04-30T16:19:12.4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39"/>
    <p:restoredTop sz="75311" autoAdjust="0"/>
  </p:normalViewPr>
  <p:slideViewPr>
    <p:cSldViewPr snapToGrid="0" snapToObjects="1">
      <p:cViewPr varScale="1">
        <p:scale>
          <a:sx n="61" d="100"/>
          <a:sy n="61" d="100"/>
        </p:scale>
        <p:origin x="1152" y="33"/>
      </p:cViewPr>
      <p:guideLst>
        <p:guide orient="horz" pos="2160"/>
        <p:guide pos="3840"/>
      </p:guideLst>
    </p:cSldViewPr>
  </p:slideViewPr>
  <p:notesTextViewPr>
    <p:cViewPr>
      <p:scale>
        <a:sx n="1" d="1"/>
        <a:sy n="1" d="1"/>
      </p:scale>
      <p:origin x="0" y="0"/>
    </p:cViewPr>
  </p:notesTextViewPr>
  <p:sorterViewPr>
    <p:cViewPr>
      <p:scale>
        <a:sx n="100" d="100"/>
        <a:sy n="100" d="100"/>
      </p:scale>
      <p:origin x="0" y="-1305"/>
    </p:cViewPr>
  </p:sorterViewPr>
  <p:notesViewPr>
    <p:cSldViewPr snapToGrid="0" snapToObjects="1">
      <p:cViewPr varScale="1">
        <p:scale>
          <a:sx n="93" d="100"/>
          <a:sy n="93" d="100"/>
        </p:scale>
        <p:origin x="240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2F2FAC-5C6A-4107-A187-54D92BB104AE}" type="doc">
      <dgm:prSet loTypeId="urn:microsoft.com/office/officeart/2016/7/layout/BasicLinearProcessNumbered" loCatId="process" qsTypeId="urn:microsoft.com/office/officeart/2005/8/quickstyle/simple1" qsCatId="simple" csTypeId="urn:microsoft.com/office/officeart/2005/8/colors/colorful5" csCatId="colorful" phldr="1"/>
      <dgm:spPr/>
      <dgm:t>
        <a:bodyPr/>
        <a:lstStyle/>
        <a:p>
          <a:endParaRPr lang="en-US"/>
        </a:p>
      </dgm:t>
    </dgm:pt>
    <dgm:pt modelId="{2D268EFD-5B45-416B-84DD-2BC39453E06E}">
      <dgm:prSet custT="1"/>
      <dgm:spPr/>
      <dgm:t>
        <a:bodyPr/>
        <a:lstStyle/>
        <a:p>
          <a:r>
            <a:rPr lang="en-US" sz="2000" dirty="0">
              <a:latin typeface="Trebuchet MS" panose="020B0703020202090204" pitchFamily="34" charset="0"/>
            </a:rPr>
            <a:t>Make informed, value-adding decisions aligned with business strategy</a:t>
          </a:r>
        </a:p>
      </dgm:t>
    </dgm:pt>
    <dgm:pt modelId="{D5C0CA2E-E7DD-444D-9B1B-4189CD39792C}" type="parTrans" cxnId="{2EE0F586-7E09-4902-AFE5-783427A054A9}">
      <dgm:prSet/>
      <dgm:spPr/>
      <dgm:t>
        <a:bodyPr/>
        <a:lstStyle/>
        <a:p>
          <a:endParaRPr lang="en-US" sz="1800">
            <a:latin typeface="Trebuchet MS" panose="020B0703020202090204" pitchFamily="34" charset="0"/>
          </a:endParaRPr>
        </a:p>
      </dgm:t>
    </dgm:pt>
    <dgm:pt modelId="{6EEE5665-C55E-4E18-B169-BD3AE7EFFE82}" type="sibTrans" cxnId="{2EE0F586-7E09-4902-AFE5-783427A054A9}">
      <dgm:prSet phldrT="1" phldr="0" custT="1"/>
      <dgm:spPr/>
      <dgm:t>
        <a:bodyPr/>
        <a:lstStyle/>
        <a:p>
          <a:r>
            <a:rPr lang="en-US" sz="1800">
              <a:latin typeface="Trebuchet MS" panose="020B0703020202090204" pitchFamily="34" charset="0"/>
            </a:rPr>
            <a:t>1</a:t>
          </a:r>
        </a:p>
      </dgm:t>
    </dgm:pt>
    <dgm:pt modelId="{D4B1715A-8A70-4EFE-83FD-534FEC35FB90}">
      <dgm:prSet custT="1"/>
      <dgm:spPr/>
      <dgm:t>
        <a:bodyPr/>
        <a:lstStyle/>
        <a:p>
          <a:r>
            <a:rPr lang="en-US" sz="2000" dirty="0">
              <a:latin typeface="Trebuchet MS" panose="020B0703020202090204" pitchFamily="34" charset="0"/>
            </a:rPr>
            <a:t>Manage intuitive judgment under uncertain situations</a:t>
          </a:r>
        </a:p>
      </dgm:t>
    </dgm:pt>
    <dgm:pt modelId="{E6F67BAF-30D3-487D-9965-70AA087EE22F}" type="parTrans" cxnId="{F7FA183D-54F4-4FAE-A8E6-2AF469FB319C}">
      <dgm:prSet/>
      <dgm:spPr/>
      <dgm:t>
        <a:bodyPr/>
        <a:lstStyle/>
        <a:p>
          <a:endParaRPr lang="en-US"/>
        </a:p>
      </dgm:t>
    </dgm:pt>
    <dgm:pt modelId="{BCBE1904-0F95-473A-953E-D53018555D99}" type="sibTrans" cxnId="{F7FA183D-54F4-4FAE-A8E6-2AF469FB319C}">
      <dgm:prSet phldrT="3" phldr="0"/>
      <dgm:spPr/>
      <dgm:t>
        <a:bodyPr/>
        <a:lstStyle/>
        <a:p>
          <a:r>
            <a:rPr lang="en-US"/>
            <a:t>3</a:t>
          </a:r>
        </a:p>
      </dgm:t>
    </dgm:pt>
    <dgm:pt modelId="{82AAE1D5-ED1D-46A5-8F73-0B474A4BA942}">
      <dgm:prSet custT="1"/>
      <dgm:spPr/>
      <dgm:t>
        <a:bodyPr/>
        <a:lstStyle/>
        <a:p>
          <a:r>
            <a:rPr lang="en-US" sz="2000" dirty="0">
              <a:latin typeface="Trebuchet MS" panose="020B0703020202090204" pitchFamily="34" charset="0"/>
            </a:rPr>
            <a:t>Use data analytics tools to enable systematic decision-making processes</a:t>
          </a:r>
        </a:p>
      </dgm:t>
    </dgm:pt>
    <dgm:pt modelId="{E1B9AFB6-4EBC-4A3D-9860-A94AD78A8988}" type="parTrans" cxnId="{9D258BFC-9084-4E06-B2C0-FAAB07CBAD59}">
      <dgm:prSet/>
      <dgm:spPr/>
      <dgm:t>
        <a:bodyPr/>
        <a:lstStyle/>
        <a:p>
          <a:endParaRPr lang="en-US"/>
        </a:p>
      </dgm:t>
    </dgm:pt>
    <dgm:pt modelId="{AEF1CE22-0912-4E3D-99A0-0205451C0932}" type="sibTrans" cxnId="{9D258BFC-9084-4E06-B2C0-FAAB07CBAD59}">
      <dgm:prSet phldrT="2" phldr="0"/>
      <dgm:spPr/>
      <dgm:t>
        <a:bodyPr/>
        <a:lstStyle/>
        <a:p>
          <a:r>
            <a:rPr lang="en-US"/>
            <a:t>2</a:t>
          </a:r>
        </a:p>
      </dgm:t>
    </dgm:pt>
    <dgm:pt modelId="{EFA463C7-DA79-7040-A57F-7522BFB2C4E9}" type="pres">
      <dgm:prSet presAssocID="{032F2FAC-5C6A-4107-A187-54D92BB104AE}" presName="Name0" presStyleCnt="0">
        <dgm:presLayoutVars>
          <dgm:animLvl val="lvl"/>
          <dgm:resizeHandles val="exact"/>
        </dgm:presLayoutVars>
      </dgm:prSet>
      <dgm:spPr/>
    </dgm:pt>
    <dgm:pt modelId="{9F82D34E-ED9D-AE4C-A0FF-6C25111F9A39}" type="pres">
      <dgm:prSet presAssocID="{2D268EFD-5B45-416B-84DD-2BC39453E06E}" presName="compositeNode" presStyleCnt="0">
        <dgm:presLayoutVars>
          <dgm:bulletEnabled val="1"/>
        </dgm:presLayoutVars>
      </dgm:prSet>
      <dgm:spPr/>
    </dgm:pt>
    <dgm:pt modelId="{5E03F7A6-C99A-C641-BC95-620537688600}" type="pres">
      <dgm:prSet presAssocID="{2D268EFD-5B45-416B-84DD-2BC39453E06E}" presName="bgRect" presStyleLbl="bgAccFollowNode1" presStyleIdx="0" presStyleCnt="3"/>
      <dgm:spPr/>
    </dgm:pt>
    <dgm:pt modelId="{306315AC-0E9A-4242-AF6A-C80BB529689B}" type="pres">
      <dgm:prSet presAssocID="{6EEE5665-C55E-4E18-B169-BD3AE7EFFE82}" presName="sibTransNodeCircle" presStyleLbl="alignNode1" presStyleIdx="0" presStyleCnt="6">
        <dgm:presLayoutVars>
          <dgm:chMax val="0"/>
          <dgm:bulletEnabled/>
        </dgm:presLayoutVars>
      </dgm:prSet>
      <dgm:spPr/>
    </dgm:pt>
    <dgm:pt modelId="{82BF3187-AA08-284B-8154-4F687009FAF8}" type="pres">
      <dgm:prSet presAssocID="{2D268EFD-5B45-416B-84DD-2BC39453E06E}" presName="bottomLine" presStyleLbl="alignNode1" presStyleIdx="1" presStyleCnt="6">
        <dgm:presLayoutVars/>
      </dgm:prSet>
      <dgm:spPr/>
    </dgm:pt>
    <dgm:pt modelId="{D9D3B0D4-D659-E24E-B091-AA01E83FE1D2}" type="pres">
      <dgm:prSet presAssocID="{2D268EFD-5B45-416B-84DD-2BC39453E06E}" presName="nodeText" presStyleLbl="bgAccFollowNode1" presStyleIdx="0" presStyleCnt="3">
        <dgm:presLayoutVars>
          <dgm:bulletEnabled val="1"/>
        </dgm:presLayoutVars>
      </dgm:prSet>
      <dgm:spPr/>
    </dgm:pt>
    <dgm:pt modelId="{3B20993B-1BB8-493D-A374-CBFB259E7A73}" type="pres">
      <dgm:prSet presAssocID="{6EEE5665-C55E-4E18-B169-BD3AE7EFFE82}" presName="sibTrans" presStyleCnt="0"/>
      <dgm:spPr/>
    </dgm:pt>
    <dgm:pt modelId="{A6CCA63F-199A-4BDE-AC50-40C4C87F5B33}" type="pres">
      <dgm:prSet presAssocID="{82AAE1D5-ED1D-46A5-8F73-0B474A4BA942}" presName="compositeNode" presStyleCnt="0">
        <dgm:presLayoutVars>
          <dgm:bulletEnabled val="1"/>
        </dgm:presLayoutVars>
      </dgm:prSet>
      <dgm:spPr/>
    </dgm:pt>
    <dgm:pt modelId="{8C393175-16B6-4A83-B732-63A7C9A554E6}" type="pres">
      <dgm:prSet presAssocID="{82AAE1D5-ED1D-46A5-8F73-0B474A4BA942}" presName="bgRect" presStyleLbl="bgAccFollowNode1" presStyleIdx="1" presStyleCnt="3"/>
      <dgm:spPr/>
    </dgm:pt>
    <dgm:pt modelId="{C2FBDE3B-FB4C-4985-9BDE-5BE4F7A63DBB}" type="pres">
      <dgm:prSet presAssocID="{AEF1CE22-0912-4E3D-99A0-0205451C0932}" presName="sibTransNodeCircle" presStyleLbl="alignNode1" presStyleIdx="2" presStyleCnt="6">
        <dgm:presLayoutVars>
          <dgm:chMax val="0"/>
          <dgm:bulletEnabled/>
        </dgm:presLayoutVars>
      </dgm:prSet>
      <dgm:spPr/>
    </dgm:pt>
    <dgm:pt modelId="{63CC75A5-B1CF-4D43-B662-8EF5134ECD91}" type="pres">
      <dgm:prSet presAssocID="{82AAE1D5-ED1D-46A5-8F73-0B474A4BA942}" presName="bottomLine" presStyleLbl="alignNode1" presStyleIdx="3" presStyleCnt="6">
        <dgm:presLayoutVars/>
      </dgm:prSet>
      <dgm:spPr/>
    </dgm:pt>
    <dgm:pt modelId="{D6106480-71D1-4192-9920-076EEEAA6391}" type="pres">
      <dgm:prSet presAssocID="{82AAE1D5-ED1D-46A5-8F73-0B474A4BA942}" presName="nodeText" presStyleLbl="bgAccFollowNode1" presStyleIdx="1" presStyleCnt="3">
        <dgm:presLayoutVars>
          <dgm:bulletEnabled val="1"/>
        </dgm:presLayoutVars>
      </dgm:prSet>
      <dgm:spPr/>
    </dgm:pt>
    <dgm:pt modelId="{6F6FD80C-0862-4BF5-96DD-21BA9C8C7070}" type="pres">
      <dgm:prSet presAssocID="{AEF1CE22-0912-4E3D-99A0-0205451C0932}" presName="sibTrans" presStyleCnt="0"/>
      <dgm:spPr/>
    </dgm:pt>
    <dgm:pt modelId="{969ED46B-3D25-4F85-8087-F47656C15E2D}" type="pres">
      <dgm:prSet presAssocID="{D4B1715A-8A70-4EFE-83FD-534FEC35FB90}" presName="compositeNode" presStyleCnt="0">
        <dgm:presLayoutVars>
          <dgm:bulletEnabled val="1"/>
        </dgm:presLayoutVars>
      </dgm:prSet>
      <dgm:spPr/>
    </dgm:pt>
    <dgm:pt modelId="{8818F6F2-3C3A-4835-AE60-A1FB8C8AF36F}" type="pres">
      <dgm:prSet presAssocID="{D4B1715A-8A70-4EFE-83FD-534FEC35FB90}" presName="bgRect" presStyleLbl="bgAccFollowNode1" presStyleIdx="2" presStyleCnt="3"/>
      <dgm:spPr/>
    </dgm:pt>
    <dgm:pt modelId="{1D5370A8-F51F-4768-97BA-72ACE6822B1D}" type="pres">
      <dgm:prSet presAssocID="{BCBE1904-0F95-473A-953E-D53018555D99}" presName="sibTransNodeCircle" presStyleLbl="alignNode1" presStyleIdx="4" presStyleCnt="6">
        <dgm:presLayoutVars>
          <dgm:chMax val="0"/>
          <dgm:bulletEnabled/>
        </dgm:presLayoutVars>
      </dgm:prSet>
      <dgm:spPr/>
    </dgm:pt>
    <dgm:pt modelId="{546A9B90-A8B1-45EF-94CB-CCCF92FF3E70}" type="pres">
      <dgm:prSet presAssocID="{D4B1715A-8A70-4EFE-83FD-534FEC35FB90}" presName="bottomLine" presStyleLbl="alignNode1" presStyleIdx="5" presStyleCnt="6">
        <dgm:presLayoutVars/>
      </dgm:prSet>
      <dgm:spPr/>
    </dgm:pt>
    <dgm:pt modelId="{4BFB547D-7CE9-4FAF-85C0-3360FC8D9970}" type="pres">
      <dgm:prSet presAssocID="{D4B1715A-8A70-4EFE-83FD-534FEC35FB90}" presName="nodeText" presStyleLbl="bgAccFollowNode1" presStyleIdx="2" presStyleCnt="3">
        <dgm:presLayoutVars>
          <dgm:bulletEnabled val="1"/>
        </dgm:presLayoutVars>
      </dgm:prSet>
      <dgm:spPr/>
    </dgm:pt>
  </dgm:ptLst>
  <dgm:cxnLst>
    <dgm:cxn modelId="{5DA51401-89A9-41F6-9946-CFF9F66F51ED}" type="presOf" srcId="{82AAE1D5-ED1D-46A5-8F73-0B474A4BA942}" destId="{8C393175-16B6-4A83-B732-63A7C9A554E6}" srcOrd="0" destOrd="0" presId="urn:microsoft.com/office/officeart/2016/7/layout/BasicLinearProcessNumbered"/>
    <dgm:cxn modelId="{F7FA183D-54F4-4FAE-A8E6-2AF469FB319C}" srcId="{032F2FAC-5C6A-4107-A187-54D92BB104AE}" destId="{D4B1715A-8A70-4EFE-83FD-534FEC35FB90}" srcOrd="2" destOrd="0" parTransId="{E6F67BAF-30D3-487D-9965-70AA087EE22F}" sibTransId="{BCBE1904-0F95-473A-953E-D53018555D99}"/>
    <dgm:cxn modelId="{015FDB4E-00AC-4321-A912-5D3447038547}" type="presOf" srcId="{D4B1715A-8A70-4EFE-83FD-534FEC35FB90}" destId="{8818F6F2-3C3A-4835-AE60-A1FB8C8AF36F}" srcOrd="0" destOrd="0" presId="urn:microsoft.com/office/officeart/2016/7/layout/BasicLinearProcessNumbered"/>
    <dgm:cxn modelId="{229ADB54-BC19-4FB9-921B-DB5B8E80B771}" type="presOf" srcId="{AEF1CE22-0912-4E3D-99A0-0205451C0932}" destId="{C2FBDE3B-FB4C-4985-9BDE-5BE4F7A63DBB}" srcOrd="0" destOrd="0" presId="urn:microsoft.com/office/officeart/2016/7/layout/BasicLinearProcessNumbered"/>
    <dgm:cxn modelId="{2EE0F586-7E09-4902-AFE5-783427A054A9}" srcId="{032F2FAC-5C6A-4107-A187-54D92BB104AE}" destId="{2D268EFD-5B45-416B-84DD-2BC39453E06E}" srcOrd="0" destOrd="0" parTransId="{D5C0CA2E-E7DD-444D-9B1B-4189CD39792C}" sibTransId="{6EEE5665-C55E-4E18-B169-BD3AE7EFFE82}"/>
    <dgm:cxn modelId="{470D9D8E-2232-48AE-88F2-3EE21A82A8C0}" type="presOf" srcId="{BCBE1904-0F95-473A-953E-D53018555D99}" destId="{1D5370A8-F51F-4768-97BA-72ACE6822B1D}" srcOrd="0" destOrd="0" presId="urn:microsoft.com/office/officeart/2016/7/layout/BasicLinearProcessNumbered"/>
    <dgm:cxn modelId="{A4C112A5-137C-5740-BAC8-86A284D1CEA2}" type="presOf" srcId="{6EEE5665-C55E-4E18-B169-BD3AE7EFFE82}" destId="{306315AC-0E9A-4242-AF6A-C80BB529689B}" srcOrd="0" destOrd="0" presId="urn:microsoft.com/office/officeart/2016/7/layout/BasicLinearProcessNumbered"/>
    <dgm:cxn modelId="{95CBEAB1-C37C-3640-A12B-EEA587A2520E}" type="presOf" srcId="{2D268EFD-5B45-416B-84DD-2BC39453E06E}" destId="{D9D3B0D4-D659-E24E-B091-AA01E83FE1D2}" srcOrd="1" destOrd="0" presId="urn:microsoft.com/office/officeart/2016/7/layout/BasicLinearProcessNumbered"/>
    <dgm:cxn modelId="{0CE601C9-24BA-44AB-82AB-6AA68C054C40}" type="presOf" srcId="{82AAE1D5-ED1D-46A5-8F73-0B474A4BA942}" destId="{D6106480-71D1-4192-9920-076EEEAA6391}" srcOrd="1" destOrd="0" presId="urn:microsoft.com/office/officeart/2016/7/layout/BasicLinearProcessNumbered"/>
    <dgm:cxn modelId="{7EB23BE3-9896-C348-9F13-E42A8173144B}" type="presOf" srcId="{032F2FAC-5C6A-4107-A187-54D92BB104AE}" destId="{EFA463C7-DA79-7040-A57F-7522BFB2C4E9}" srcOrd="0" destOrd="0" presId="urn:microsoft.com/office/officeart/2016/7/layout/BasicLinearProcessNumbered"/>
    <dgm:cxn modelId="{8A6A46F2-BB89-4478-842A-08AA104DA7FC}" type="presOf" srcId="{D4B1715A-8A70-4EFE-83FD-534FEC35FB90}" destId="{4BFB547D-7CE9-4FAF-85C0-3360FC8D9970}" srcOrd="1" destOrd="0" presId="urn:microsoft.com/office/officeart/2016/7/layout/BasicLinearProcessNumbered"/>
    <dgm:cxn modelId="{8CF63DF6-02CF-7D43-B620-6A1A1DAB0A40}" type="presOf" srcId="{2D268EFD-5B45-416B-84DD-2BC39453E06E}" destId="{5E03F7A6-C99A-C641-BC95-620537688600}" srcOrd="0" destOrd="0" presId="urn:microsoft.com/office/officeart/2016/7/layout/BasicLinearProcessNumbered"/>
    <dgm:cxn modelId="{9D258BFC-9084-4E06-B2C0-FAAB07CBAD59}" srcId="{032F2FAC-5C6A-4107-A187-54D92BB104AE}" destId="{82AAE1D5-ED1D-46A5-8F73-0B474A4BA942}" srcOrd="1" destOrd="0" parTransId="{E1B9AFB6-4EBC-4A3D-9860-A94AD78A8988}" sibTransId="{AEF1CE22-0912-4E3D-99A0-0205451C0932}"/>
    <dgm:cxn modelId="{005B8039-97BC-5B4B-B4E5-1FC5DECC56B2}" type="presParOf" srcId="{EFA463C7-DA79-7040-A57F-7522BFB2C4E9}" destId="{9F82D34E-ED9D-AE4C-A0FF-6C25111F9A39}" srcOrd="0" destOrd="0" presId="urn:microsoft.com/office/officeart/2016/7/layout/BasicLinearProcessNumbered"/>
    <dgm:cxn modelId="{F1493EDE-961D-394F-9E83-98D896F25615}" type="presParOf" srcId="{9F82D34E-ED9D-AE4C-A0FF-6C25111F9A39}" destId="{5E03F7A6-C99A-C641-BC95-620537688600}" srcOrd="0" destOrd="0" presId="urn:microsoft.com/office/officeart/2016/7/layout/BasicLinearProcessNumbered"/>
    <dgm:cxn modelId="{B575664B-CA28-DC4E-9BCA-61561AD4D307}" type="presParOf" srcId="{9F82D34E-ED9D-AE4C-A0FF-6C25111F9A39}" destId="{306315AC-0E9A-4242-AF6A-C80BB529689B}" srcOrd="1" destOrd="0" presId="urn:microsoft.com/office/officeart/2016/7/layout/BasicLinearProcessNumbered"/>
    <dgm:cxn modelId="{11A6066A-82A9-D643-AF93-797AA89BE356}" type="presParOf" srcId="{9F82D34E-ED9D-AE4C-A0FF-6C25111F9A39}" destId="{82BF3187-AA08-284B-8154-4F687009FAF8}" srcOrd="2" destOrd="0" presId="urn:microsoft.com/office/officeart/2016/7/layout/BasicLinearProcessNumbered"/>
    <dgm:cxn modelId="{FD769BCB-AD5C-DE4F-BD32-F02CA166F776}" type="presParOf" srcId="{9F82D34E-ED9D-AE4C-A0FF-6C25111F9A39}" destId="{D9D3B0D4-D659-E24E-B091-AA01E83FE1D2}" srcOrd="3" destOrd="0" presId="urn:microsoft.com/office/officeart/2016/7/layout/BasicLinearProcessNumbered"/>
    <dgm:cxn modelId="{AD92B227-6A12-41DB-BCE8-F119C5615BA5}" type="presParOf" srcId="{EFA463C7-DA79-7040-A57F-7522BFB2C4E9}" destId="{3B20993B-1BB8-493D-A374-CBFB259E7A73}" srcOrd="1" destOrd="0" presId="urn:microsoft.com/office/officeart/2016/7/layout/BasicLinearProcessNumbered"/>
    <dgm:cxn modelId="{93B12002-C8CF-4C84-8E06-592BAD944CBA}" type="presParOf" srcId="{EFA463C7-DA79-7040-A57F-7522BFB2C4E9}" destId="{A6CCA63F-199A-4BDE-AC50-40C4C87F5B33}" srcOrd="2" destOrd="0" presId="urn:microsoft.com/office/officeart/2016/7/layout/BasicLinearProcessNumbered"/>
    <dgm:cxn modelId="{4D75DFBE-4D49-44B6-AACC-5782CA62F1AD}" type="presParOf" srcId="{A6CCA63F-199A-4BDE-AC50-40C4C87F5B33}" destId="{8C393175-16B6-4A83-B732-63A7C9A554E6}" srcOrd="0" destOrd="0" presId="urn:microsoft.com/office/officeart/2016/7/layout/BasicLinearProcessNumbered"/>
    <dgm:cxn modelId="{02981C26-D746-4BCF-A27B-CB28AECA678D}" type="presParOf" srcId="{A6CCA63F-199A-4BDE-AC50-40C4C87F5B33}" destId="{C2FBDE3B-FB4C-4985-9BDE-5BE4F7A63DBB}" srcOrd="1" destOrd="0" presId="urn:microsoft.com/office/officeart/2016/7/layout/BasicLinearProcessNumbered"/>
    <dgm:cxn modelId="{EA5F24BD-C016-4BB9-BBC8-D38448D2E4CD}" type="presParOf" srcId="{A6CCA63F-199A-4BDE-AC50-40C4C87F5B33}" destId="{63CC75A5-B1CF-4D43-B662-8EF5134ECD91}" srcOrd="2" destOrd="0" presId="urn:microsoft.com/office/officeart/2016/7/layout/BasicLinearProcessNumbered"/>
    <dgm:cxn modelId="{A9C3F28A-5B0D-4138-9744-F81F5DA0D148}" type="presParOf" srcId="{A6CCA63F-199A-4BDE-AC50-40C4C87F5B33}" destId="{D6106480-71D1-4192-9920-076EEEAA6391}" srcOrd="3" destOrd="0" presId="urn:microsoft.com/office/officeart/2016/7/layout/BasicLinearProcessNumbered"/>
    <dgm:cxn modelId="{5B6E0BD8-FCC3-4DC7-A3EC-39C7AD760CF9}" type="presParOf" srcId="{EFA463C7-DA79-7040-A57F-7522BFB2C4E9}" destId="{6F6FD80C-0862-4BF5-96DD-21BA9C8C7070}" srcOrd="3" destOrd="0" presId="urn:microsoft.com/office/officeart/2016/7/layout/BasicLinearProcessNumbered"/>
    <dgm:cxn modelId="{7DD06F9F-12F8-4822-9C5E-30522C81060C}" type="presParOf" srcId="{EFA463C7-DA79-7040-A57F-7522BFB2C4E9}" destId="{969ED46B-3D25-4F85-8087-F47656C15E2D}" srcOrd="4" destOrd="0" presId="urn:microsoft.com/office/officeart/2016/7/layout/BasicLinearProcessNumbered"/>
    <dgm:cxn modelId="{6E4A53AC-0481-4EA7-91B6-D187DD5EDD6B}" type="presParOf" srcId="{969ED46B-3D25-4F85-8087-F47656C15E2D}" destId="{8818F6F2-3C3A-4835-AE60-A1FB8C8AF36F}" srcOrd="0" destOrd="0" presId="urn:microsoft.com/office/officeart/2016/7/layout/BasicLinearProcessNumbered"/>
    <dgm:cxn modelId="{C260FDEC-1726-4CA2-B183-A21057598F1D}" type="presParOf" srcId="{969ED46B-3D25-4F85-8087-F47656C15E2D}" destId="{1D5370A8-F51F-4768-97BA-72ACE6822B1D}" srcOrd="1" destOrd="0" presId="urn:microsoft.com/office/officeart/2016/7/layout/BasicLinearProcessNumbered"/>
    <dgm:cxn modelId="{D7CA91A0-2845-49C9-AE04-E25A3A616487}" type="presParOf" srcId="{969ED46B-3D25-4F85-8087-F47656C15E2D}" destId="{546A9B90-A8B1-45EF-94CB-CCCF92FF3E70}" srcOrd="2" destOrd="0" presId="urn:microsoft.com/office/officeart/2016/7/layout/BasicLinearProcessNumbered"/>
    <dgm:cxn modelId="{2FFEFF82-FBF0-4266-A06B-C7809573DF51}" type="presParOf" srcId="{969ED46B-3D25-4F85-8087-F47656C15E2D}" destId="{4BFB547D-7CE9-4FAF-85C0-3360FC8D9970}" srcOrd="3" destOrd="0" presId="urn:microsoft.com/office/officeart/2016/7/layout/BasicLinear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BC0C03-1B02-4137-9D3B-D6782C5A102D}" type="doc">
      <dgm:prSet loTypeId="urn:microsoft.com/office/officeart/2005/8/layout/process2#1" loCatId="process" qsTypeId="urn:microsoft.com/office/officeart/2005/8/quickstyle/simple1" qsCatId="simple" csTypeId="urn:microsoft.com/office/officeart/2005/8/colors/colorful5" csCatId="colorful" phldr="1"/>
      <dgm:spPr/>
    </dgm:pt>
    <dgm:pt modelId="{68A15950-A39C-4D56-8746-77EE5DFFE8A0}">
      <dgm:prSet phldrT="[Text]"/>
      <dgm:spPr/>
      <dgm:t>
        <a:bodyPr/>
        <a:lstStyle/>
        <a:p>
          <a:pPr algn="l"/>
          <a:r>
            <a:rPr lang="en-US" dirty="0"/>
            <a:t>1.Align business strategy and data integration</a:t>
          </a:r>
        </a:p>
      </dgm:t>
    </dgm:pt>
    <dgm:pt modelId="{958BC0CC-5951-4021-9296-694CBAA48355}" type="parTrans" cxnId="{120963A9-45E2-4731-A1BA-AA7BA6FD8139}">
      <dgm:prSet/>
      <dgm:spPr/>
      <dgm:t>
        <a:bodyPr/>
        <a:lstStyle/>
        <a:p>
          <a:endParaRPr lang="en-US"/>
        </a:p>
      </dgm:t>
    </dgm:pt>
    <dgm:pt modelId="{C4ECEC41-8F4E-4448-BED4-1FE3F2D97BD3}" type="sibTrans" cxnId="{120963A9-45E2-4731-A1BA-AA7BA6FD8139}">
      <dgm:prSet/>
      <dgm:spPr/>
      <dgm:t>
        <a:bodyPr/>
        <a:lstStyle/>
        <a:p>
          <a:endParaRPr lang="en-US" dirty="0"/>
        </a:p>
      </dgm:t>
    </dgm:pt>
    <dgm:pt modelId="{1FB49C04-1365-4616-8B3A-202B9B32A571}">
      <dgm:prSet/>
      <dgm:spPr/>
      <dgm:t>
        <a:bodyPr/>
        <a:lstStyle/>
        <a:p>
          <a:pPr algn="ctr"/>
          <a:r>
            <a:rPr lang="en-US" dirty="0"/>
            <a:t>2. Identify and evaluate options and risks</a:t>
          </a:r>
        </a:p>
      </dgm:t>
    </dgm:pt>
    <dgm:pt modelId="{BF8DF746-A7DF-4EEE-98D9-F6EEF3CB0EDD}" type="parTrans" cxnId="{97512A46-E04A-4C21-B669-7AAF8B8EB3D7}">
      <dgm:prSet/>
      <dgm:spPr/>
      <dgm:t>
        <a:bodyPr/>
        <a:lstStyle/>
        <a:p>
          <a:endParaRPr lang="en-US"/>
        </a:p>
      </dgm:t>
    </dgm:pt>
    <dgm:pt modelId="{CEB42664-349C-46D5-A506-37B635447769}" type="sibTrans" cxnId="{97512A46-E04A-4C21-B669-7AAF8B8EB3D7}">
      <dgm:prSet/>
      <dgm:spPr/>
      <dgm:t>
        <a:bodyPr/>
        <a:lstStyle/>
        <a:p>
          <a:endParaRPr lang="en-US" dirty="0"/>
        </a:p>
      </dgm:t>
    </dgm:pt>
    <dgm:pt modelId="{D9A20C5E-C259-45B0-AB82-EA1ECF07F37C}">
      <dgm:prSet/>
      <dgm:spPr/>
      <dgm:t>
        <a:bodyPr/>
        <a:lstStyle/>
        <a:p>
          <a:pPr algn="ctr"/>
          <a:r>
            <a:rPr lang="en-US" dirty="0"/>
            <a:t>3. Make intuitive judgment</a:t>
          </a:r>
        </a:p>
      </dgm:t>
    </dgm:pt>
    <dgm:pt modelId="{F190FE68-3910-4846-B8B3-8DF18A7D4D0C}" type="parTrans" cxnId="{D3460360-AB84-478F-A8E9-8BE4C20815CF}">
      <dgm:prSet/>
      <dgm:spPr/>
      <dgm:t>
        <a:bodyPr/>
        <a:lstStyle/>
        <a:p>
          <a:endParaRPr lang="en-US"/>
        </a:p>
      </dgm:t>
    </dgm:pt>
    <dgm:pt modelId="{9A438A6B-5A5C-416F-94F4-FF3C09C72E21}" type="sibTrans" cxnId="{D3460360-AB84-478F-A8E9-8BE4C20815CF}">
      <dgm:prSet/>
      <dgm:spPr/>
      <dgm:t>
        <a:bodyPr/>
        <a:lstStyle/>
        <a:p>
          <a:endParaRPr lang="en-US"/>
        </a:p>
      </dgm:t>
    </dgm:pt>
    <dgm:pt modelId="{C069F955-8960-4921-BAC0-EC35DC8AEFBC}" type="pres">
      <dgm:prSet presAssocID="{F2BC0C03-1B02-4137-9D3B-D6782C5A102D}" presName="linearFlow" presStyleCnt="0">
        <dgm:presLayoutVars>
          <dgm:resizeHandles val="exact"/>
        </dgm:presLayoutVars>
      </dgm:prSet>
      <dgm:spPr/>
    </dgm:pt>
    <dgm:pt modelId="{708086D7-88AD-4407-AEB4-6963E4BBF4C7}" type="pres">
      <dgm:prSet presAssocID="{68A15950-A39C-4D56-8746-77EE5DFFE8A0}" presName="node" presStyleLbl="node1" presStyleIdx="0" presStyleCnt="3" custScaleX="305192">
        <dgm:presLayoutVars>
          <dgm:bulletEnabled val="1"/>
        </dgm:presLayoutVars>
      </dgm:prSet>
      <dgm:spPr/>
    </dgm:pt>
    <dgm:pt modelId="{9B5AC8D4-C983-47F7-83B3-922AE84C622D}" type="pres">
      <dgm:prSet presAssocID="{C4ECEC41-8F4E-4448-BED4-1FE3F2D97BD3}" presName="sibTrans" presStyleLbl="sibTrans2D1" presStyleIdx="0" presStyleCnt="2"/>
      <dgm:spPr/>
    </dgm:pt>
    <dgm:pt modelId="{E23111FF-0A4F-4622-B28C-6765D01B3D14}" type="pres">
      <dgm:prSet presAssocID="{C4ECEC41-8F4E-4448-BED4-1FE3F2D97BD3}" presName="connectorText" presStyleLbl="sibTrans2D1" presStyleIdx="0" presStyleCnt="2"/>
      <dgm:spPr/>
    </dgm:pt>
    <dgm:pt modelId="{1BB72BEF-A329-4C2C-8D12-5F4D982E0CD8}" type="pres">
      <dgm:prSet presAssocID="{1FB49C04-1365-4616-8B3A-202B9B32A571}" presName="node" presStyleLbl="node1" presStyleIdx="1" presStyleCnt="3" custScaleX="305192">
        <dgm:presLayoutVars>
          <dgm:bulletEnabled val="1"/>
        </dgm:presLayoutVars>
      </dgm:prSet>
      <dgm:spPr/>
    </dgm:pt>
    <dgm:pt modelId="{778FE695-939A-43FB-A800-73BFAC61792F}" type="pres">
      <dgm:prSet presAssocID="{CEB42664-349C-46D5-A506-37B635447769}" presName="sibTrans" presStyleLbl="sibTrans2D1" presStyleIdx="1" presStyleCnt="2"/>
      <dgm:spPr/>
    </dgm:pt>
    <dgm:pt modelId="{BEC35B74-AFCE-40F1-BB66-3001F577C5E4}" type="pres">
      <dgm:prSet presAssocID="{CEB42664-349C-46D5-A506-37B635447769}" presName="connectorText" presStyleLbl="sibTrans2D1" presStyleIdx="1" presStyleCnt="2"/>
      <dgm:spPr/>
    </dgm:pt>
    <dgm:pt modelId="{BEFCA346-0334-4EF2-A625-113596204DB3}" type="pres">
      <dgm:prSet presAssocID="{D9A20C5E-C259-45B0-AB82-EA1ECF07F37C}" presName="node" presStyleLbl="node1" presStyleIdx="2" presStyleCnt="3" custScaleX="305192">
        <dgm:presLayoutVars>
          <dgm:bulletEnabled val="1"/>
        </dgm:presLayoutVars>
      </dgm:prSet>
      <dgm:spPr/>
    </dgm:pt>
  </dgm:ptLst>
  <dgm:cxnLst>
    <dgm:cxn modelId="{DE0FDF21-D67E-4255-96F9-0BBE8B4B1970}" type="presOf" srcId="{68A15950-A39C-4D56-8746-77EE5DFFE8A0}" destId="{708086D7-88AD-4407-AEB4-6963E4BBF4C7}" srcOrd="0" destOrd="0" presId="urn:microsoft.com/office/officeart/2005/8/layout/process2#1"/>
    <dgm:cxn modelId="{D3460360-AB84-478F-A8E9-8BE4C20815CF}" srcId="{F2BC0C03-1B02-4137-9D3B-D6782C5A102D}" destId="{D9A20C5E-C259-45B0-AB82-EA1ECF07F37C}" srcOrd="2" destOrd="0" parTransId="{F190FE68-3910-4846-B8B3-8DF18A7D4D0C}" sibTransId="{9A438A6B-5A5C-416F-94F4-FF3C09C72E21}"/>
    <dgm:cxn modelId="{BE257E43-7654-48D1-B868-85CED8CD9F05}" type="presOf" srcId="{C4ECEC41-8F4E-4448-BED4-1FE3F2D97BD3}" destId="{9B5AC8D4-C983-47F7-83B3-922AE84C622D}" srcOrd="0" destOrd="0" presId="urn:microsoft.com/office/officeart/2005/8/layout/process2#1"/>
    <dgm:cxn modelId="{97512A46-E04A-4C21-B669-7AAF8B8EB3D7}" srcId="{F2BC0C03-1B02-4137-9D3B-D6782C5A102D}" destId="{1FB49C04-1365-4616-8B3A-202B9B32A571}" srcOrd="1" destOrd="0" parTransId="{BF8DF746-A7DF-4EEE-98D9-F6EEF3CB0EDD}" sibTransId="{CEB42664-349C-46D5-A506-37B635447769}"/>
    <dgm:cxn modelId="{60DC216F-2BA3-49F4-A044-1E2A2FF42038}" type="presOf" srcId="{D9A20C5E-C259-45B0-AB82-EA1ECF07F37C}" destId="{BEFCA346-0334-4EF2-A625-113596204DB3}" srcOrd="0" destOrd="0" presId="urn:microsoft.com/office/officeart/2005/8/layout/process2#1"/>
    <dgm:cxn modelId="{F1360C51-9A89-4CF9-B9CB-5C9CBE9A9359}" type="presOf" srcId="{F2BC0C03-1B02-4137-9D3B-D6782C5A102D}" destId="{C069F955-8960-4921-BAC0-EC35DC8AEFBC}" srcOrd="0" destOrd="0" presId="urn:microsoft.com/office/officeart/2005/8/layout/process2#1"/>
    <dgm:cxn modelId="{D2F3D374-486B-4BE5-969F-D29326C0CE9E}" type="presOf" srcId="{CEB42664-349C-46D5-A506-37B635447769}" destId="{BEC35B74-AFCE-40F1-BB66-3001F577C5E4}" srcOrd="1" destOrd="0" presId="urn:microsoft.com/office/officeart/2005/8/layout/process2#1"/>
    <dgm:cxn modelId="{8FA40888-152A-42B5-AE52-35F171467DFB}" type="presOf" srcId="{1FB49C04-1365-4616-8B3A-202B9B32A571}" destId="{1BB72BEF-A329-4C2C-8D12-5F4D982E0CD8}" srcOrd="0" destOrd="0" presId="urn:microsoft.com/office/officeart/2005/8/layout/process2#1"/>
    <dgm:cxn modelId="{3708BE95-4201-4A68-B06A-34EE3528CD94}" type="presOf" srcId="{C4ECEC41-8F4E-4448-BED4-1FE3F2D97BD3}" destId="{E23111FF-0A4F-4622-B28C-6765D01B3D14}" srcOrd="1" destOrd="0" presId="urn:microsoft.com/office/officeart/2005/8/layout/process2#1"/>
    <dgm:cxn modelId="{120963A9-45E2-4731-A1BA-AA7BA6FD8139}" srcId="{F2BC0C03-1B02-4137-9D3B-D6782C5A102D}" destId="{68A15950-A39C-4D56-8746-77EE5DFFE8A0}" srcOrd="0" destOrd="0" parTransId="{958BC0CC-5951-4021-9296-694CBAA48355}" sibTransId="{C4ECEC41-8F4E-4448-BED4-1FE3F2D97BD3}"/>
    <dgm:cxn modelId="{C8F93DC6-9AAD-44F6-AEE2-B6DF57B4AA9C}" type="presOf" srcId="{CEB42664-349C-46D5-A506-37B635447769}" destId="{778FE695-939A-43FB-A800-73BFAC61792F}" srcOrd="0" destOrd="0" presId="urn:microsoft.com/office/officeart/2005/8/layout/process2#1"/>
    <dgm:cxn modelId="{494C1595-E032-4067-89BD-5EE4BD472FF2}" type="presParOf" srcId="{C069F955-8960-4921-BAC0-EC35DC8AEFBC}" destId="{708086D7-88AD-4407-AEB4-6963E4BBF4C7}" srcOrd="0" destOrd="0" presId="urn:microsoft.com/office/officeart/2005/8/layout/process2#1"/>
    <dgm:cxn modelId="{EA3290BA-9E70-4CCF-8E8D-889E949D2B86}" type="presParOf" srcId="{C069F955-8960-4921-BAC0-EC35DC8AEFBC}" destId="{9B5AC8D4-C983-47F7-83B3-922AE84C622D}" srcOrd="1" destOrd="0" presId="urn:microsoft.com/office/officeart/2005/8/layout/process2#1"/>
    <dgm:cxn modelId="{AFB7994A-6561-4A03-8BC1-75672FB9ECD0}" type="presParOf" srcId="{9B5AC8D4-C983-47F7-83B3-922AE84C622D}" destId="{E23111FF-0A4F-4622-B28C-6765D01B3D14}" srcOrd="0" destOrd="0" presId="urn:microsoft.com/office/officeart/2005/8/layout/process2#1"/>
    <dgm:cxn modelId="{940A640D-B0CE-4952-AB22-C87A731144CE}" type="presParOf" srcId="{C069F955-8960-4921-BAC0-EC35DC8AEFBC}" destId="{1BB72BEF-A329-4C2C-8D12-5F4D982E0CD8}" srcOrd="2" destOrd="0" presId="urn:microsoft.com/office/officeart/2005/8/layout/process2#1"/>
    <dgm:cxn modelId="{C1E9A807-6B08-4226-9FA3-D3C7188E8E45}" type="presParOf" srcId="{C069F955-8960-4921-BAC0-EC35DC8AEFBC}" destId="{778FE695-939A-43FB-A800-73BFAC61792F}" srcOrd="3" destOrd="0" presId="urn:microsoft.com/office/officeart/2005/8/layout/process2#1"/>
    <dgm:cxn modelId="{6E07CF84-5DD1-4CA0-A6C2-E860F32322CD}" type="presParOf" srcId="{778FE695-939A-43FB-A800-73BFAC61792F}" destId="{BEC35B74-AFCE-40F1-BB66-3001F577C5E4}" srcOrd="0" destOrd="0" presId="urn:microsoft.com/office/officeart/2005/8/layout/process2#1"/>
    <dgm:cxn modelId="{C69DFE88-5939-4D70-9068-445B35892D31}" type="presParOf" srcId="{C069F955-8960-4921-BAC0-EC35DC8AEFBC}" destId="{BEFCA346-0334-4EF2-A625-113596204DB3}" srcOrd="4" destOrd="0" presId="urn:microsoft.com/office/officeart/2005/8/layout/process2#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8D2E9EF-8001-4797-B3A2-D938227F4F44}" type="doc">
      <dgm:prSet loTypeId="urn:microsoft.com/office/officeart/2005/8/layout/hierarchy4" loCatId="hierarchy" qsTypeId="urn:microsoft.com/office/officeart/2005/8/quickstyle/3d1" qsCatId="3D" csTypeId="urn:microsoft.com/office/officeart/2005/8/colors/accent1_2" csCatId="accent1" phldr="1"/>
      <dgm:spPr/>
      <dgm:t>
        <a:bodyPr/>
        <a:lstStyle/>
        <a:p>
          <a:endParaRPr lang="en-US"/>
        </a:p>
      </dgm:t>
    </dgm:pt>
    <dgm:pt modelId="{ED964C3D-4167-4049-96F9-A1DA503DA3AC}">
      <dgm:prSet phldrT="[Text]" custT="1"/>
      <dgm:spPr/>
      <dgm:t>
        <a:bodyPr/>
        <a:lstStyle/>
        <a:p>
          <a:r>
            <a:rPr lang="en-US" sz="1800" b="0" dirty="0">
              <a:latin typeface="Trebuchet MS" panose="020B0603020202020204" pitchFamily="34" charset="0"/>
            </a:rPr>
            <a:t>Systematic Decision-making process</a:t>
          </a:r>
          <a:endParaRPr lang="en-US" sz="1800" dirty="0">
            <a:latin typeface="Trebuchet MS" panose="020B0603020202020204" pitchFamily="34" charset="0"/>
          </a:endParaRPr>
        </a:p>
      </dgm:t>
    </dgm:pt>
    <dgm:pt modelId="{92844FC0-EDF2-4E20-BAA1-87083A33C162}" type="parTrans" cxnId="{6286106F-14DA-4671-9BDC-396C6048E849}">
      <dgm:prSet/>
      <dgm:spPr/>
      <dgm:t>
        <a:bodyPr/>
        <a:lstStyle/>
        <a:p>
          <a:endParaRPr lang="en-US" sz="1800">
            <a:latin typeface="Trebuchet MS" panose="020B0603020202020204" pitchFamily="34" charset="0"/>
          </a:endParaRPr>
        </a:p>
      </dgm:t>
    </dgm:pt>
    <dgm:pt modelId="{83B6C05B-85F4-4A01-9AC9-6666B92F9A49}" type="sibTrans" cxnId="{6286106F-14DA-4671-9BDC-396C6048E849}">
      <dgm:prSet/>
      <dgm:spPr/>
      <dgm:t>
        <a:bodyPr/>
        <a:lstStyle/>
        <a:p>
          <a:endParaRPr lang="en-US" sz="1800">
            <a:latin typeface="Trebuchet MS" panose="020B0603020202020204" pitchFamily="34" charset="0"/>
          </a:endParaRPr>
        </a:p>
      </dgm:t>
    </dgm:pt>
    <dgm:pt modelId="{FEA288B7-FB97-4C25-9ADA-198952A95208}">
      <dgm:prSet phldrT="[Text]" custT="1"/>
      <dgm:spPr>
        <a:solidFill>
          <a:schemeClr val="accent2"/>
        </a:solidFill>
      </dgm:spPr>
      <dgm:t>
        <a:bodyPr/>
        <a:lstStyle/>
        <a:p>
          <a:r>
            <a:rPr lang="en-US" sz="1800" b="0" dirty="0">
              <a:latin typeface="Trebuchet MS" panose="020B0603020202020204" pitchFamily="34" charset="0"/>
            </a:rPr>
            <a:t>Business strategy</a:t>
          </a:r>
          <a:endParaRPr lang="en-US" sz="1800" dirty="0">
            <a:latin typeface="Trebuchet MS" panose="020B0603020202020204" pitchFamily="34" charset="0"/>
          </a:endParaRPr>
        </a:p>
      </dgm:t>
    </dgm:pt>
    <dgm:pt modelId="{E3B7DE7E-3952-42C1-AD5D-1DBBC58DFF98}" type="parTrans" cxnId="{DC4B542C-5EB4-462E-83BD-F551C63F082F}">
      <dgm:prSet/>
      <dgm:spPr/>
      <dgm:t>
        <a:bodyPr/>
        <a:lstStyle/>
        <a:p>
          <a:endParaRPr lang="en-US" sz="1800">
            <a:latin typeface="Trebuchet MS" panose="020B0603020202020204" pitchFamily="34" charset="0"/>
          </a:endParaRPr>
        </a:p>
      </dgm:t>
    </dgm:pt>
    <dgm:pt modelId="{18DD9D40-9324-4707-9A8F-5DB15F142182}" type="sibTrans" cxnId="{DC4B542C-5EB4-462E-83BD-F551C63F082F}">
      <dgm:prSet/>
      <dgm:spPr/>
      <dgm:t>
        <a:bodyPr/>
        <a:lstStyle/>
        <a:p>
          <a:endParaRPr lang="en-US" sz="1800">
            <a:latin typeface="Trebuchet MS" panose="020B0603020202020204" pitchFamily="34" charset="0"/>
          </a:endParaRPr>
        </a:p>
      </dgm:t>
    </dgm:pt>
    <dgm:pt modelId="{1563C0C3-C49A-4791-B9A6-93C5B19FF0BB}">
      <dgm:prSet phldrT="[Text]" custT="1"/>
      <dgm:spPr>
        <a:solidFill>
          <a:srgbClr val="00B0F0"/>
        </a:solidFill>
      </dgm:spPr>
      <dgm:t>
        <a:bodyPr/>
        <a:lstStyle/>
        <a:p>
          <a:r>
            <a:rPr lang="en-US" sz="1800" b="0" dirty="0">
              <a:latin typeface="Trebuchet MS" panose="020B0603020202020204" pitchFamily="34" charset="0"/>
            </a:rPr>
            <a:t>Data analytics</a:t>
          </a:r>
        </a:p>
      </dgm:t>
    </dgm:pt>
    <dgm:pt modelId="{6B9655DE-9622-4552-9331-A88FCA8EC0D4}" type="parTrans" cxnId="{85216943-3E75-4456-BAB5-DC807CCA98DA}">
      <dgm:prSet/>
      <dgm:spPr/>
      <dgm:t>
        <a:bodyPr/>
        <a:lstStyle/>
        <a:p>
          <a:endParaRPr lang="en-US" sz="1800">
            <a:latin typeface="Trebuchet MS" panose="020B0603020202020204" pitchFamily="34" charset="0"/>
          </a:endParaRPr>
        </a:p>
      </dgm:t>
    </dgm:pt>
    <dgm:pt modelId="{61299320-3EA5-4589-9385-8F5713A4BCCA}" type="sibTrans" cxnId="{85216943-3E75-4456-BAB5-DC807CCA98DA}">
      <dgm:prSet/>
      <dgm:spPr/>
      <dgm:t>
        <a:bodyPr/>
        <a:lstStyle/>
        <a:p>
          <a:endParaRPr lang="en-US" sz="1800">
            <a:latin typeface="Trebuchet MS" panose="020B0603020202020204" pitchFamily="34" charset="0"/>
          </a:endParaRPr>
        </a:p>
      </dgm:t>
    </dgm:pt>
    <dgm:pt modelId="{2C227AE8-2F98-4604-8A0B-C832F6E00130}">
      <dgm:prSet phldrT="[Text]" custT="1"/>
      <dgm:spPr>
        <a:solidFill>
          <a:srgbClr val="00B050"/>
        </a:solidFill>
      </dgm:spPr>
      <dgm:t>
        <a:bodyPr/>
        <a:lstStyle/>
        <a:p>
          <a:r>
            <a:rPr lang="en-US" sz="1800" b="0" dirty="0">
              <a:latin typeface="Trebuchet MS" panose="020B0603020202020204" pitchFamily="34" charset="0"/>
            </a:rPr>
            <a:t>Intuitive judgment</a:t>
          </a:r>
        </a:p>
      </dgm:t>
    </dgm:pt>
    <dgm:pt modelId="{2CB0DF75-1CAA-448E-AF76-25E9FB2FD610}" type="parTrans" cxnId="{CF8C3FC3-056F-4F00-AB8F-62E6F3743D9D}">
      <dgm:prSet/>
      <dgm:spPr/>
      <dgm:t>
        <a:bodyPr/>
        <a:lstStyle/>
        <a:p>
          <a:endParaRPr lang="en-US" sz="1800">
            <a:latin typeface="Trebuchet MS" panose="020B0603020202020204" pitchFamily="34" charset="0"/>
          </a:endParaRPr>
        </a:p>
      </dgm:t>
    </dgm:pt>
    <dgm:pt modelId="{F7460647-9CFE-4785-B23C-C97598214F1C}" type="sibTrans" cxnId="{CF8C3FC3-056F-4F00-AB8F-62E6F3743D9D}">
      <dgm:prSet/>
      <dgm:spPr/>
      <dgm:t>
        <a:bodyPr/>
        <a:lstStyle/>
        <a:p>
          <a:endParaRPr lang="en-US" sz="1800">
            <a:latin typeface="Trebuchet MS" panose="020B0603020202020204" pitchFamily="34" charset="0"/>
          </a:endParaRPr>
        </a:p>
      </dgm:t>
    </dgm:pt>
    <dgm:pt modelId="{53F2E21E-165C-4381-9C45-6F70252C050B}" type="pres">
      <dgm:prSet presAssocID="{F8D2E9EF-8001-4797-B3A2-D938227F4F44}" presName="Name0" presStyleCnt="0">
        <dgm:presLayoutVars>
          <dgm:chPref val="1"/>
          <dgm:dir/>
          <dgm:animOne val="branch"/>
          <dgm:animLvl val="lvl"/>
          <dgm:resizeHandles/>
        </dgm:presLayoutVars>
      </dgm:prSet>
      <dgm:spPr/>
    </dgm:pt>
    <dgm:pt modelId="{65E74B5B-6297-48F3-B288-A32667EA8F9F}" type="pres">
      <dgm:prSet presAssocID="{ED964C3D-4167-4049-96F9-A1DA503DA3AC}" presName="vertOne" presStyleCnt="0"/>
      <dgm:spPr/>
    </dgm:pt>
    <dgm:pt modelId="{F9DC4A66-9FB1-480B-8493-4FCD523A6312}" type="pres">
      <dgm:prSet presAssocID="{ED964C3D-4167-4049-96F9-A1DA503DA3AC}" presName="txOne" presStyleLbl="node0" presStyleIdx="0" presStyleCnt="1" custScaleY="38515">
        <dgm:presLayoutVars>
          <dgm:chPref val="3"/>
        </dgm:presLayoutVars>
      </dgm:prSet>
      <dgm:spPr/>
    </dgm:pt>
    <dgm:pt modelId="{207DDEA4-1E44-42AF-B6D6-C1C7C474ABB2}" type="pres">
      <dgm:prSet presAssocID="{ED964C3D-4167-4049-96F9-A1DA503DA3AC}" presName="parTransOne" presStyleCnt="0"/>
      <dgm:spPr/>
    </dgm:pt>
    <dgm:pt modelId="{DD023336-B8E9-484B-82F7-DE40DC7C6150}" type="pres">
      <dgm:prSet presAssocID="{ED964C3D-4167-4049-96F9-A1DA503DA3AC}" presName="horzOne" presStyleCnt="0"/>
      <dgm:spPr/>
    </dgm:pt>
    <dgm:pt modelId="{E942CB00-BEAF-44E8-B43F-6A48EC5913B2}" type="pres">
      <dgm:prSet presAssocID="{FEA288B7-FB97-4C25-9ADA-198952A95208}" presName="vertTwo" presStyleCnt="0"/>
      <dgm:spPr/>
    </dgm:pt>
    <dgm:pt modelId="{240AEDA8-1676-4379-BB43-C14BA9B2DC14}" type="pres">
      <dgm:prSet presAssocID="{FEA288B7-FB97-4C25-9ADA-198952A95208}" presName="txTwo" presStyleLbl="node2" presStyleIdx="0" presStyleCnt="3">
        <dgm:presLayoutVars>
          <dgm:chPref val="3"/>
        </dgm:presLayoutVars>
      </dgm:prSet>
      <dgm:spPr/>
    </dgm:pt>
    <dgm:pt modelId="{C408E2E0-7B70-4A0B-BCE1-CDCD100D19FE}" type="pres">
      <dgm:prSet presAssocID="{FEA288B7-FB97-4C25-9ADA-198952A95208}" presName="horzTwo" presStyleCnt="0"/>
      <dgm:spPr/>
    </dgm:pt>
    <dgm:pt modelId="{509E6F00-807B-4590-B196-CAA0270B8961}" type="pres">
      <dgm:prSet presAssocID="{18DD9D40-9324-4707-9A8F-5DB15F142182}" presName="sibSpaceTwo" presStyleCnt="0"/>
      <dgm:spPr/>
    </dgm:pt>
    <dgm:pt modelId="{A32AB3EC-4F95-4787-9D29-23FDFC16B205}" type="pres">
      <dgm:prSet presAssocID="{1563C0C3-C49A-4791-B9A6-93C5B19FF0BB}" presName="vertTwo" presStyleCnt="0"/>
      <dgm:spPr/>
    </dgm:pt>
    <dgm:pt modelId="{5C375D48-A64C-40AD-9C06-2D889978B6B9}" type="pres">
      <dgm:prSet presAssocID="{1563C0C3-C49A-4791-B9A6-93C5B19FF0BB}" presName="txTwo" presStyleLbl="node2" presStyleIdx="1" presStyleCnt="3">
        <dgm:presLayoutVars>
          <dgm:chPref val="3"/>
        </dgm:presLayoutVars>
      </dgm:prSet>
      <dgm:spPr/>
    </dgm:pt>
    <dgm:pt modelId="{08DC6E2A-B908-487D-8668-EC2D8251B750}" type="pres">
      <dgm:prSet presAssocID="{1563C0C3-C49A-4791-B9A6-93C5B19FF0BB}" presName="horzTwo" presStyleCnt="0"/>
      <dgm:spPr/>
    </dgm:pt>
    <dgm:pt modelId="{000316E5-F04E-484F-BAEE-D934E8A4CE39}" type="pres">
      <dgm:prSet presAssocID="{61299320-3EA5-4589-9385-8F5713A4BCCA}" presName="sibSpaceTwo" presStyleCnt="0"/>
      <dgm:spPr/>
    </dgm:pt>
    <dgm:pt modelId="{063B92BD-8BF0-4E05-913F-B8A6593DEDE8}" type="pres">
      <dgm:prSet presAssocID="{2C227AE8-2F98-4604-8A0B-C832F6E00130}" presName="vertTwo" presStyleCnt="0"/>
      <dgm:spPr/>
    </dgm:pt>
    <dgm:pt modelId="{31005CC2-A998-458E-9822-683D35731441}" type="pres">
      <dgm:prSet presAssocID="{2C227AE8-2F98-4604-8A0B-C832F6E00130}" presName="txTwo" presStyleLbl="node2" presStyleIdx="2" presStyleCnt="3">
        <dgm:presLayoutVars>
          <dgm:chPref val="3"/>
        </dgm:presLayoutVars>
      </dgm:prSet>
      <dgm:spPr/>
    </dgm:pt>
    <dgm:pt modelId="{6B75A34E-4041-48F9-886D-6E563D00E938}" type="pres">
      <dgm:prSet presAssocID="{2C227AE8-2F98-4604-8A0B-C832F6E00130}" presName="horzTwo" presStyleCnt="0"/>
      <dgm:spPr/>
    </dgm:pt>
  </dgm:ptLst>
  <dgm:cxnLst>
    <dgm:cxn modelId="{DC4B542C-5EB4-462E-83BD-F551C63F082F}" srcId="{ED964C3D-4167-4049-96F9-A1DA503DA3AC}" destId="{FEA288B7-FB97-4C25-9ADA-198952A95208}" srcOrd="0" destOrd="0" parTransId="{E3B7DE7E-3952-42C1-AD5D-1DBBC58DFF98}" sibTransId="{18DD9D40-9324-4707-9A8F-5DB15F142182}"/>
    <dgm:cxn modelId="{85216943-3E75-4456-BAB5-DC807CCA98DA}" srcId="{ED964C3D-4167-4049-96F9-A1DA503DA3AC}" destId="{1563C0C3-C49A-4791-B9A6-93C5B19FF0BB}" srcOrd="1" destOrd="0" parTransId="{6B9655DE-9622-4552-9331-A88FCA8EC0D4}" sibTransId="{61299320-3EA5-4589-9385-8F5713A4BCCA}"/>
    <dgm:cxn modelId="{6286106F-14DA-4671-9BDC-396C6048E849}" srcId="{F8D2E9EF-8001-4797-B3A2-D938227F4F44}" destId="{ED964C3D-4167-4049-96F9-A1DA503DA3AC}" srcOrd="0" destOrd="0" parTransId="{92844FC0-EDF2-4E20-BAA1-87083A33C162}" sibTransId="{83B6C05B-85F4-4A01-9AC9-6666B92F9A49}"/>
    <dgm:cxn modelId="{32F72B59-48CA-4E72-9475-77DFC67C6FC9}" type="presOf" srcId="{F8D2E9EF-8001-4797-B3A2-D938227F4F44}" destId="{53F2E21E-165C-4381-9C45-6F70252C050B}" srcOrd="0" destOrd="0" presId="urn:microsoft.com/office/officeart/2005/8/layout/hierarchy4"/>
    <dgm:cxn modelId="{826577A9-4937-4B16-A09A-D49391DAD15B}" type="presOf" srcId="{2C227AE8-2F98-4604-8A0B-C832F6E00130}" destId="{31005CC2-A998-458E-9822-683D35731441}" srcOrd="0" destOrd="0" presId="urn:microsoft.com/office/officeart/2005/8/layout/hierarchy4"/>
    <dgm:cxn modelId="{239753BD-B94F-4922-A314-0424000D6928}" type="presOf" srcId="{FEA288B7-FB97-4C25-9ADA-198952A95208}" destId="{240AEDA8-1676-4379-BB43-C14BA9B2DC14}" srcOrd="0" destOrd="0" presId="urn:microsoft.com/office/officeart/2005/8/layout/hierarchy4"/>
    <dgm:cxn modelId="{CF8C3FC3-056F-4F00-AB8F-62E6F3743D9D}" srcId="{ED964C3D-4167-4049-96F9-A1DA503DA3AC}" destId="{2C227AE8-2F98-4604-8A0B-C832F6E00130}" srcOrd="2" destOrd="0" parTransId="{2CB0DF75-1CAA-448E-AF76-25E9FB2FD610}" sibTransId="{F7460647-9CFE-4785-B23C-C97598214F1C}"/>
    <dgm:cxn modelId="{09D85CEB-ACFA-4535-9994-F3BC1122D0C3}" type="presOf" srcId="{1563C0C3-C49A-4791-B9A6-93C5B19FF0BB}" destId="{5C375D48-A64C-40AD-9C06-2D889978B6B9}" srcOrd="0" destOrd="0" presId="urn:microsoft.com/office/officeart/2005/8/layout/hierarchy4"/>
    <dgm:cxn modelId="{D8C591F7-BF71-483A-9AC8-B55FA45DF6A0}" type="presOf" srcId="{ED964C3D-4167-4049-96F9-A1DA503DA3AC}" destId="{F9DC4A66-9FB1-480B-8493-4FCD523A6312}" srcOrd="0" destOrd="0" presId="urn:microsoft.com/office/officeart/2005/8/layout/hierarchy4"/>
    <dgm:cxn modelId="{DF286798-8BC7-4B2D-A0C7-443F0DDEAF95}" type="presParOf" srcId="{53F2E21E-165C-4381-9C45-6F70252C050B}" destId="{65E74B5B-6297-48F3-B288-A32667EA8F9F}" srcOrd="0" destOrd="0" presId="urn:microsoft.com/office/officeart/2005/8/layout/hierarchy4"/>
    <dgm:cxn modelId="{2C8C4BB2-AFA7-430E-9FE6-FE51E998F93A}" type="presParOf" srcId="{65E74B5B-6297-48F3-B288-A32667EA8F9F}" destId="{F9DC4A66-9FB1-480B-8493-4FCD523A6312}" srcOrd="0" destOrd="0" presId="urn:microsoft.com/office/officeart/2005/8/layout/hierarchy4"/>
    <dgm:cxn modelId="{64467048-C9B6-425F-8727-7A59A95134EA}" type="presParOf" srcId="{65E74B5B-6297-48F3-B288-A32667EA8F9F}" destId="{207DDEA4-1E44-42AF-B6D6-C1C7C474ABB2}" srcOrd="1" destOrd="0" presId="urn:microsoft.com/office/officeart/2005/8/layout/hierarchy4"/>
    <dgm:cxn modelId="{2875B587-1326-4615-8CFA-D8F2BF61EBC6}" type="presParOf" srcId="{65E74B5B-6297-48F3-B288-A32667EA8F9F}" destId="{DD023336-B8E9-484B-82F7-DE40DC7C6150}" srcOrd="2" destOrd="0" presId="urn:microsoft.com/office/officeart/2005/8/layout/hierarchy4"/>
    <dgm:cxn modelId="{C5E660D9-E26C-4792-97FB-90391A864735}" type="presParOf" srcId="{DD023336-B8E9-484B-82F7-DE40DC7C6150}" destId="{E942CB00-BEAF-44E8-B43F-6A48EC5913B2}" srcOrd="0" destOrd="0" presId="urn:microsoft.com/office/officeart/2005/8/layout/hierarchy4"/>
    <dgm:cxn modelId="{25F70793-0A93-440A-A156-84B35E0FC7E1}" type="presParOf" srcId="{E942CB00-BEAF-44E8-B43F-6A48EC5913B2}" destId="{240AEDA8-1676-4379-BB43-C14BA9B2DC14}" srcOrd="0" destOrd="0" presId="urn:microsoft.com/office/officeart/2005/8/layout/hierarchy4"/>
    <dgm:cxn modelId="{3406EE44-2C05-4BFB-9C4A-71A980DA8417}" type="presParOf" srcId="{E942CB00-BEAF-44E8-B43F-6A48EC5913B2}" destId="{C408E2E0-7B70-4A0B-BCE1-CDCD100D19FE}" srcOrd="1" destOrd="0" presId="urn:microsoft.com/office/officeart/2005/8/layout/hierarchy4"/>
    <dgm:cxn modelId="{EA110C0A-4438-4BC2-8EE7-2C667241149E}" type="presParOf" srcId="{DD023336-B8E9-484B-82F7-DE40DC7C6150}" destId="{509E6F00-807B-4590-B196-CAA0270B8961}" srcOrd="1" destOrd="0" presId="urn:microsoft.com/office/officeart/2005/8/layout/hierarchy4"/>
    <dgm:cxn modelId="{21E2F7F2-840A-469E-8DD2-6A04799366B3}" type="presParOf" srcId="{DD023336-B8E9-484B-82F7-DE40DC7C6150}" destId="{A32AB3EC-4F95-4787-9D29-23FDFC16B205}" srcOrd="2" destOrd="0" presId="urn:microsoft.com/office/officeart/2005/8/layout/hierarchy4"/>
    <dgm:cxn modelId="{FD532092-A23B-4E32-ADB1-B55B50F62A75}" type="presParOf" srcId="{A32AB3EC-4F95-4787-9D29-23FDFC16B205}" destId="{5C375D48-A64C-40AD-9C06-2D889978B6B9}" srcOrd="0" destOrd="0" presId="urn:microsoft.com/office/officeart/2005/8/layout/hierarchy4"/>
    <dgm:cxn modelId="{DC438FBE-4535-488E-9280-C58121DBC732}" type="presParOf" srcId="{A32AB3EC-4F95-4787-9D29-23FDFC16B205}" destId="{08DC6E2A-B908-487D-8668-EC2D8251B750}" srcOrd="1" destOrd="0" presId="urn:microsoft.com/office/officeart/2005/8/layout/hierarchy4"/>
    <dgm:cxn modelId="{F9ED884F-008A-4EFD-9534-7ED98F8A0047}" type="presParOf" srcId="{DD023336-B8E9-484B-82F7-DE40DC7C6150}" destId="{000316E5-F04E-484F-BAEE-D934E8A4CE39}" srcOrd="3" destOrd="0" presId="urn:microsoft.com/office/officeart/2005/8/layout/hierarchy4"/>
    <dgm:cxn modelId="{54C02195-A33D-4F24-9DBC-E87FB6FC7A0A}" type="presParOf" srcId="{DD023336-B8E9-484B-82F7-DE40DC7C6150}" destId="{063B92BD-8BF0-4E05-913F-B8A6593DEDE8}" srcOrd="4" destOrd="0" presId="urn:microsoft.com/office/officeart/2005/8/layout/hierarchy4"/>
    <dgm:cxn modelId="{A0F4AEF4-7C76-4176-AD89-0D7EB0E99131}" type="presParOf" srcId="{063B92BD-8BF0-4E05-913F-B8A6593DEDE8}" destId="{31005CC2-A998-458E-9822-683D35731441}" srcOrd="0" destOrd="0" presId="urn:microsoft.com/office/officeart/2005/8/layout/hierarchy4"/>
    <dgm:cxn modelId="{39D1411F-C4DE-4637-82AC-20827590D541}" type="presParOf" srcId="{063B92BD-8BF0-4E05-913F-B8A6593DEDE8}" destId="{6B75A34E-4041-48F9-886D-6E563D00E938}"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03F7A6-C99A-C641-BC95-620537688600}">
      <dsp:nvSpPr>
        <dsp:cNvPr id="0" name=""/>
        <dsp:cNvSpPr/>
      </dsp:nvSpPr>
      <dsp:spPr>
        <a:xfrm>
          <a:off x="0" y="0"/>
          <a:ext cx="3286125" cy="4351338"/>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199" tIns="330200" rIns="256199" bIns="330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rebuchet MS" panose="020B0703020202090204" pitchFamily="34" charset="0"/>
            </a:rPr>
            <a:t>Make informed, value-adding decisions aligned with business strategy</a:t>
          </a:r>
        </a:p>
      </dsp:txBody>
      <dsp:txXfrm>
        <a:off x="0" y="1653508"/>
        <a:ext cx="3286125" cy="2610802"/>
      </dsp:txXfrm>
    </dsp:sp>
    <dsp:sp modelId="{306315AC-0E9A-4242-AF6A-C80BB529689B}">
      <dsp:nvSpPr>
        <dsp:cNvPr id="0" name=""/>
        <dsp:cNvSpPr/>
      </dsp:nvSpPr>
      <dsp:spPr>
        <a:xfrm>
          <a:off x="990361" y="435133"/>
          <a:ext cx="1305401" cy="1305401"/>
        </a:xfrm>
        <a:prstGeom prst="ellips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774" tIns="12700" rIns="101774" bIns="12700" numCol="1" spcCol="1270" anchor="ctr" anchorCtr="0">
          <a:noAutofit/>
        </a:bodyPr>
        <a:lstStyle/>
        <a:p>
          <a:pPr marL="0" lvl="0" indent="0" algn="ctr" defTabSz="800100">
            <a:lnSpc>
              <a:spcPct val="90000"/>
            </a:lnSpc>
            <a:spcBef>
              <a:spcPct val="0"/>
            </a:spcBef>
            <a:spcAft>
              <a:spcPct val="35000"/>
            </a:spcAft>
            <a:buNone/>
          </a:pPr>
          <a:r>
            <a:rPr lang="en-US" sz="1800" kern="1200">
              <a:latin typeface="Trebuchet MS" panose="020B0703020202090204" pitchFamily="34" charset="0"/>
            </a:rPr>
            <a:t>1</a:t>
          </a:r>
        </a:p>
      </dsp:txBody>
      <dsp:txXfrm>
        <a:off x="1181533" y="626305"/>
        <a:ext cx="923057" cy="923057"/>
      </dsp:txXfrm>
    </dsp:sp>
    <dsp:sp modelId="{82BF3187-AA08-284B-8154-4F687009FAF8}">
      <dsp:nvSpPr>
        <dsp:cNvPr id="0" name=""/>
        <dsp:cNvSpPr/>
      </dsp:nvSpPr>
      <dsp:spPr>
        <a:xfrm>
          <a:off x="0" y="4351266"/>
          <a:ext cx="3286125" cy="72"/>
        </a:xfrm>
        <a:prstGeom prst="rect">
          <a:avLst/>
        </a:prstGeom>
        <a:solidFill>
          <a:schemeClr val="accent5">
            <a:hueOff val="-1351709"/>
            <a:satOff val="-3484"/>
            <a:lumOff val="-2353"/>
            <a:alphaOff val="0"/>
          </a:schemeClr>
        </a:solidFill>
        <a:ln w="12700" cap="flat" cmpd="sng" algn="ctr">
          <a:solidFill>
            <a:schemeClr val="accent5">
              <a:hueOff val="-1351709"/>
              <a:satOff val="-3484"/>
              <a:lumOff val="-235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393175-16B6-4A83-B732-63A7C9A554E6}">
      <dsp:nvSpPr>
        <dsp:cNvPr id="0" name=""/>
        <dsp:cNvSpPr/>
      </dsp:nvSpPr>
      <dsp:spPr>
        <a:xfrm>
          <a:off x="3614737" y="0"/>
          <a:ext cx="3286125" cy="4351338"/>
        </a:xfrm>
        <a:prstGeom prst="rect">
          <a:avLst/>
        </a:prstGeom>
        <a:solidFill>
          <a:schemeClr val="accent5">
            <a:tint val="40000"/>
            <a:alpha val="90000"/>
            <a:hueOff val="-3369881"/>
            <a:satOff val="-11416"/>
            <a:lumOff val="-1464"/>
            <a:alphaOff val="0"/>
          </a:schemeClr>
        </a:solidFill>
        <a:ln w="12700" cap="flat" cmpd="sng" algn="ctr">
          <a:solidFill>
            <a:schemeClr val="accent5">
              <a:tint val="40000"/>
              <a:alpha val="90000"/>
              <a:hueOff val="-3369881"/>
              <a:satOff val="-11416"/>
              <a:lumOff val="-146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199" tIns="330200" rIns="256199" bIns="330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rebuchet MS" panose="020B0703020202090204" pitchFamily="34" charset="0"/>
            </a:rPr>
            <a:t>Use data analytics tools to enable systematic decision-making processes</a:t>
          </a:r>
        </a:p>
      </dsp:txBody>
      <dsp:txXfrm>
        <a:off x="3614737" y="1653508"/>
        <a:ext cx="3286125" cy="2610802"/>
      </dsp:txXfrm>
    </dsp:sp>
    <dsp:sp modelId="{C2FBDE3B-FB4C-4985-9BDE-5BE4F7A63DBB}">
      <dsp:nvSpPr>
        <dsp:cNvPr id="0" name=""/>
        <dsp:cNvSpPr/>
      </dsp:nvSpPr>
      <dsp:spPr>
        <a:xfrm>
          <a:off x="4605099" y="435133"/>
          <a:ext cx="1305401" cy="1305401"/>
        </a:xfrm>
        <a:prstGeom prst="ellipse">
          <a:avLst/>
        </a:prstGeom>
        <a:solidFill>
          <a:schemeClr val="accent5">
            <a:hueOff val="-2703417"/>
            <a:satOff val="-6968"/>
            <a:lumOff val="-4706"/>
            <a:alphaOff val="0"/>
          </a:schemeClr>
        </a:solidFill>
        <a:ln w="12700" cap="flat" cmpd="sng" algn="ctr">
          <a:solidFill>
            <a:schemeClr val="accent5">
              <a:hueOff val="-2703417"/>
              <a:satOff val="-6968"/>
              <a:lumOff val="-470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774" tIns="12700" rIns="101774"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796271" y="626305"/>
        <a:ext cx="923057" cy="923057"/>
      </dsp:txXfrm>
    </dsp:sp>
    <dsp:sp modelId="{63CC75A5-B1CF-4D43-B662-8EF5134ECD91}">
      <dsp:nvSpPr>
        <dsp:cNvPr id="0" name=""/>
        <dsp:cNvSpPr/>
      </dsp:nvSpPr>
      <dsp:spPr>
        <a:xfrm>
          <a:off x="3614737" y="4351266"/>
          <a:ext cx="3286125" cy="72"/>
        </a:xfrm>
        <a:prstGeom prst="rect">
          <a:avLst/>
        </a:prstGeom>
        <a:solidFill>
          <a:schemeClr val="accent5">
            <a:hueOff val="-4055126"/>
            <a:satOff val="-10451"/>
            <a:lumOff val="-7059"/>
            <a:alphaOff val="0"/>
          </a:schemeClr>
        </a:solidFill>
        <a:ln w="12700" cap="flat" cmpd="sng" algn="ctr">
          <a:solidFill>
            <a:schemeClr val="accent5">
              <a:hueOff val="-4055126"/>
              <a:satOff val="-10451"/>
              <a:lumOff val="-705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18F6F2-3C3A-4835-AE60-A1FB8C8AF36F}">
      <dsp:nvSpPr>
        <dsp:cNvPr id="0" name=""/>
        <dsp:cNvSpPr/>
      </dsp:nvSpPr>
      <dsp:spPr>
        <a:xfrm>
          <a:off x="7229475" y="0"/>
          <a:ext cx="3286125" cy="4351338"/>
        </a:xfrm>
        <a:prstGeom prst="rect">
          <a:avLst/>
        </a:prstGeom>
        <a:solidFill>
          <a:schemeClr val="accent5">
            <a:tint val="40000"/>
            <a:alpha val="90000"/>
            <a:hueOff val="-6739762"/>
            <a:satOff val="-22832"/>
            <a:lumOff val="-2928"/>
            <a:alphaOff val="0"/>
          </a:schemeClr>
        </a:solidFill>
        <a:ln w="12700" cap="flat" cmpd="sng" algn="ctr">
          <a:solidFill>
            <a:schemeClr val="accent5">
              <a:tint val="40000"/>
              <a:alpha val="90000"/>
              <a:hueOff val="-6739762"/>
              <a:satOff val="-22832"/>
              <a:lumOff val="-29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199" tIns="330200" rIns="256199" bIns="330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rebuchet MS" panose="020B0703020202090204" pitchFamily="34" charset="0"/>
            </a:rPr>
            <a:t>Manage intuitive judgment under uncertain situations</a:t>
          </a:r>
        </a:p>
      </dsp:txBody>
      <dsp:txXfrm>
        <a:off x="7229475" y="1653508"/>
        <a:ext cx="3286125" cy="2610802"/>
      </dsp:txXfrm>
    </dsp:sp>
    <dsp:sp modelId="{1D5370A8-F51F-4768-97BA-72ACE6822B1D}">
      <dsp:nvSpPr>
        <dsp:cNvPr id="0" name=""/>
        <dsp:cNvSpPr/>
      </dsp:nvSpPr>
      <dsp:spPr>
        <a:xfrm>
          <a:off x="8219836" y="435133"/>
          <a:ext cx="1305401" cy="1305401"/>
        </a:xfrm>
        <a:prstGeom prst="ellipse">
          <a:avLst/>
        </a:prstGeom>
        <a:solidFill>
          <a:schemeClr val="accent5">
            <a:hueOff val="-5406834"/>
            <a:satOff val="-13935"/>
            <a:lumOff val="-9412"/>
            <a:alphaOff val="0"/>
          </a:schemeClr>
        </a:solidFill>
        <a:ln w="12700" cap="flat" cmpd="sng" algn="ctr">
          <a:solidFill>
            <a:schemeClr val="accent5">
              <a:hueOff val="-5406834"/>
              <a:satOff val="-13935"/>
              <a:lumOff val="-941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774" tIns="12700" rIns="101774"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411008" y="626305"/>
        <a:ext cx="923057" cy="923057"/>
      </dsp:txXfrm>
    </dsp:sp>
    <dsp:sp modelId="{546A9B90-A8B1-45EF-94CB-CCCF92FF3E70}">
      <dsp:nvSpPr>
        <dsp:cNvPr id="0" name=""/>
        <dsp:cNvSpPr/>
      </dsp:nvSpPr>
      <dsp:spPr>
        <a:xfrm>
          <a:off x="7229475" y="4351266"/>
          <a:ext cx="3286125" cy="72"/>
        </a:xfrm>
        <a:prstGeom prst="rect">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8086D7-88AD-4407-AEB4-6963E4BBF4C7}">
      <dsp:nvSpPr>
        <dsp:cNvPr id="0" name=""/>
        <dsp:cNvSpPr/>
      </dsp:nvSpPr>
      <dsp:spPr>
        <a:xfrm>
          <a:off x="904565" y="0"/>
          <a:ext cx="4498569" cy="818896"/>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1.Align business strategy and data integration</a:t>
          </a:r>
        </a:p>
      </dsp:txBody>
      <dsp:txXfrm>
        <a:off x="928550" y="23985"/>
        <a:ext cx="4450599" cy="770926"/>
      </dsp:txXfrm>
    </dsp:sp>
    <dsp:sp modelId="{9B5AC8D4-C983-47F7-83B3-922AE84C622D}">
      <dsp:nvSpPr>
        <dsp:cNvPr id="0" name=""/>
        <dsp:cNvSpPr/>
      </dsp:nvSpPr>
      <dsp:spPr>
        <a:xfrm rot="5400000">
          <a:off x="3000307" y="839368"/>
          <a:ext cx="307086" cy="368503"/>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dirty="0"/>
        </a:p>
      </dsp:txBody>
      <dsp:txXfrm rot="-5400000">
        <a:off x="3043300" y="870076"/>
        <a:ext cx="221101" cy="214960"/>
      </dsp:txXfrm>
    </dsp:sp>
    <dsp:sp modelId="{1BB72BEF-A329-4C2C-8D12-5F4D982E0CD8}">
      <dsp:nvSpPr>
        <dsp:cNvPr id="0" name=""/>
        <dsp:cNvSpPr/>
      </dsp:nvSpPr>
      <dsp:spPr>
        <a:xfrm>
          <a:off x="904565" y="1228344"/>
          <a:ext cx="4498569" cy="818896"/>
        </a:xfrm>
        <a:prstGeom prst="roundRect">
          <a:avLst>
            <a:gd name="adj" fmla="val 1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2. Identify and evaluate options and risks</a:t>
          </a:r>
        </a:p>
      </dsp:txBody>
      <dsp:txXfrm>
        <a:off x="928550" y="1252329"/>
        <a:ext cx="4450599" cy="770926"/>
      </dsp:txXfrm>
    </dsp:sp>
    <dsp:sp modelId="{778FE695-939A-43FB-A800-73BFAC61792F}">
      <dsp:nvSpPr>
        <dsp:cNvPr id="0" name=""/>
        <dsp:cNvSpPr/>
      </dsp:nvSpPr>
      <dsp:spPr>
        <a:xfrm rot="5400000">
          <a:off x="3000307" y="2067712"/>
          <a:ext cx="307086" cy="368503"/>
        </a:xfrm>
        <a:prstGeom prst="rightArrow">
          <a:avLst>
            <a:gd name="adj1" fmla="val 60000"/>
            <a:gd name="adj2" fmla="val 50000"/>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dirty="0"/>
        </a:p>
      </dsp:txBody>
      <dsp:txXfrm rot="-5400000">
        <a:off x="3043300" y="2098420"/>
        <a:ext cx="221101" cy="214960"/>
      </dsp:txXfrm>
    </dsp:sp>
    <dsp:sp modelId="{BEFCA346-0334-4EF2-A625-113596204DB3}">
      <dsp:nvSpPr>
        <dsp:cNvPr id="0" name=""/>
        <dsp:cNvSpPr/>
      </dsp:nvSpPr>
      <dsp:spPr>
        <a:xfrm>
          <a:off x="904565" y="2456688"/>
          <a:ext cx="4498569" cy="818896"/>
        </a:xfrm>
        <a:prstGeom prst="roundRect">
          <a:avLst>
            <a:gd name="adj" fmla="val 1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3. Make intuitive judgment</a:t>
          </a:r>
        </a:p>
      </dsp:txBody>
      <dsp:txXfrm>
        <a:off x="928550" y="2480673"/>
        <a:ext cx="4450599" cy="77092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DC4A66-9FB1-480B-8493-4FCD523A6312}">
      <dsp:nvSpPr>
        <dsp:cNvPr id="0" name=""/>
        <dsp:cNvSpPr/>
      </dsp:nvSpPr>
      <dsp:spPr>
        <a:xfrm>
          <a:off x="2317" y="2515"/>
          <a:ext cx="6444529" cy="990092"/>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Trebuchet MS" panose="020B0603020202020204" pitchFamily="34" charset="0"/>
            </a:rPr>
            <a:t>Systematic Decision-making process</a:t>
          </a:r>
          <a:endParaRPr lang="en-US" sz="1800" kern="1200" dirty="0">
            <a:latin typeface="Trebuchet MS" panose="020B0603020202020204" pitchFamily="34" charset="0"/>
          </a:endParaRPr>
        </a:p>
      </dsp:txBody>
      <dsp:txXfrm>
        <a:off x="31316" y="31514"/>
        <a:ext cx="6386531" cy="932094"/>
      </dsp:txXfrm>
    </dsp:sp>
    <dsp:sp modelId="{240AEDA8-1676-4379-BB43-C14BA9B2DC14}">
      <dsp:nvSpPr>
        <dsp:cNvPr id="0" name=""/>
        <dsp:cNvSpPr/>
      </dsp:nvSpPr>
      <dsp:spPr>
        <a:xfrm>
          <a:off x="2317" y="1236315"/>
          <a:ext cx="2034258" cy="2570666"/>
        </a:xfrm>
        <a:prstGeom prst="roundRect">
          <a:avLst>
            <a:gd name="adj" fmla="val 10000"/>
          </a:avLst>
        </a:prstGeom>
        <a:solidFill>
          <a:schemeClr val="accent2"/>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Trebuchet MS" panose="020B0603020202020204" pitchFamily="34" charset="0"/>
            </a:rPr>
            <a:t>Business strategy</a:t>
          </a:r>
          <a:endParaRPr lang="en-US" sz="1800" kern="1200" dirty="0">
            <a:latin typeface="Trebuchet MS" panose="020B0603020202020204" pitchFamily="34" charset="0"/>
          </a:endParaRPr>
        </a:p>
      </dsp:txBody>
      <dsp:txXfrm>
        <a:off x="61898" y="1295896"/>
        <a:ext cx="1915096" cy="2451504"/>
      </dsp:txXfrm>
    </dsp:sp>
    <dsp:sp modelId="{5C375D48-A64C-40AD-9C06-2D889978B6B9}">
      <dsp:nvSpPr>
        <dsp:cNvPr id="0" name=""/>
        <dsp:cNvSpPr/>
      </dsp:nvSpPr>
      <dsp:spPr>
        <a:xfrm>
          <a:off x="2207453" y="1236315"/>
          <a:ext cx="2034258" cy="2570666"/>
        </a:xfrm>
        <a:prstGeom prst="roundRect">
          <a:avLst>
            <a:gd name="adj" fmla="val 10000"/>
          </a:avLst>
        </a:prstGeom>
        <a:solidFill>
          <a:srgbClr val="00B0F0"/>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Trebuchet MS" panose="020B0603020202020204" pitchFamily="34" charset="0"/>
            </a:rPr>
            <a:t>Data analytics</a:t>
          </a:r>
        </a:p>
      </dsp:txBody>
      <dsp:txXfrm>
        <a:off x="2267034" y="1295896"/>
        <a:ext cx="1915096" cy="2451504"/>
      </dsp:txXfrm>
    </dsp:sp>
    <dsp:sp modelId="{31005CC2-A998-458E-9822-683D35731441}">
      <dsp:nvSpPr>
        <dsp:cNvPr id="0" name=""/>
        <dsp:cNvSpPr/>
      </dsp:nvSpPr>
      <dsp:spPr>
        <a:xfrm>
          <a:off x="4412589" y="1236315"/>
          <a:ext cx="2034258" cy="2570666"/>
        </a:xfrm>
        <a:prstGeom prst="roundRect">
          <a:avLst>
            <a:gd name="adj" fmla="val 10000"/>
          </a:avLst>
        </a:prstGeom>
        <a:solidFill>
          <a:srgbClr val="00B050"/>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Trebuchet MS" panose="020B0603020202020204" pitchFamily="34" charset="0"/>
            </a:rPr>
            <a:t>Intuitive judgment</a:t>
          </a:r>
        </a:p>
      </dsp:txBody>
      <dsp:txXfrm>
        <a:off x="4472170" y="1295896"/>
        <a:ext cx="1915096" cy="2451504"/>
      </dsp:txXfrm>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5/8/layout/process2#1">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alg type="lin">
      <dgm:param type="linDir" val="fromT"/>
    </dgm:alg>
    <dgm:shape xmlns:r="http://schemas.openxmlformats.org/officeDocument/2006/relationships" r:blip="">
      <dgm:adjLst/>
    </dgm:shape>
    <dgm:varLst>
      <dgm:resizeHandles val="exact"/>
    </dgm:varLst>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shape xmlns:r="http://schemas.openxmlformats.org/officeDocument/2006/relationships" type="roundRect" r:blip="">
          <dgm:adjLst>
            <dgm:adj idx="1" val="0.1"/>
          </dgm:adjLst>
        </dgm:shap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EB08716-D362-734B-8225-A4E95F90A9F9}" type="slidenum">
              <a:rPr lang="en-US" smtClean="0"/>
              <a:t>‹#›</a:t>
            </a:fld>
            <a:endParaRPr lang="en-US" dirty="0"/>
          </a:p>
        </p:txBody>
      </p:sp>
    </p:spTree>
    <p:extLst>
      <p:ext uri="{BB962C8B-B14F-4D97-AF65-F5344CB8AC3E}">
        <p14:creationId xmlns:p14="http://schemas.microsoft.com/office/powerpoint/2010/main" val="1024984903"/>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svg>
</file>

<file path=ppt/media/image12.png>
</file>

<file path=ppt/media/image13.svg>
</file>

<file path=ppt/media/image14.png>
</file>

<file path=ppt/media/image15.svg>
</file>

<file path=ppt/media/image2.tiff>
</file>

<file path=ppt/media/image3.png>
</file>

<file path=ppt/media/image4.png>
</file>

<file path=ppt/media/image5.png>
</file>

<file path=ppt/media/image6.tiff>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73AFDD-2DCC-4C67-90CA-F7C9971B1A80}" type="slidenum">
              <a:rPr lang="en-US" smtClean="0"/>
              <a:t>‹#›</a:t>
            </a:fld>
            <a:endParaRPr lang="en-US" dirty="0"/>
          </a:p>
        </p:txBody>
      </p:sp>
    </p:spTree>
    <p:extLst>
      <p:ext uri="{BB962C8B-B14F-4D97-AF65-F5344CB8AC3E}">
        <p14:creationId xmlns:p14="http://schemas.microsoft.com/office/powerpoint/2010/main" val="93876665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7" name="Slide Number Placeholder 6"/>
          <p:cNvSpPr>
            <a:spLocks noGrp="1"/>
          </p:cNvSpPr>
          <p:nvPr>
            <p:ph type="sldNum" sz="quarter" idx="10"/>
          </p:nvPr>
        </p:nvSpPr>
        <p:spPr/>
        <p:txBody>
          <a:bodyPr/>
          <a:lstStyle/>
          <a:p>
            <a:fld id="{1773AFDD-2DCC-4C67-90CA-F7C9971B1A80}" type="slidenum">
              <a:rPr lang="en-US" smtClean="0"/>
              <a:t>1</a:t>
            </a:fld>
            <a:endParaRPr lang="en-US" dirty="0"/>
          </a:p>
        </p:txBody>
      </p:sp>
    </p:spTree>
    <p:extLst>
      <p:ext uri="{BB962C8B-B14F-4D97-AF65-F5344CB8AC3E}">
        <p14:creationId xmlns:p14="http://schemas.microsoft.com/office/powerpoint/2010/main" val="1647452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Article: “Great leaders are great decision makers” by Larina Kase</a:t>
            </a:r>
          </a:p>
          <a:p>
            <a:endParaRPr lang="en-US" dirty="0"/>
          </a:p>
          <a:p>
            <a:r>
              <a:rPr lang="en-US" dirty="0"/>
              <a:t>When we think of what makes someone a great leader, one characteristic that comes to mind is decisiveness. </a:t>
            </a:r>
          </a:p>
          <a:p>
            <a:r>
              <a:rPr lang="en-US" dirty="0"/>
              <a:t>Leader often have to make challenging decisions, such as what direction to move their company in; whether to keep an employee, reposition them or let</a:t>
            </a:r>
            <a:r>
              <a:rPr lang="en-US" baseline="0" dirty="0"/>
              <a:t> them go. Whether or not to share bad news with stock holders, and many other challenges. </a:t>
            </a:r>
          </a:p>
          <a:p>
            <a:r>
              <a:rPr lang="en-US" baseline="0" dirty="0"/>
              <a:t>Great leaders understand how to balance emotion with reason and make decisions that positively impact themselves, their employees, theirs customers and stakeholders and their organizations. </a:t>
            </a:r>
          </a:p>
          <a:p>
            <a:endParaRPr lang="en-US" baseline="0" dirty="0"/>
          </a:p>
          <a:p>
            <a:r>
              <a:rPr lang="en-US" baseline="0" dirty="0"/>
              <a:t>Making good decisions in difficult situations not small feat because these types of decisions involve change, uncertainty, anxiety, stress and sometimes the unfavorable reactions of others. </a:t>
            </a:r>
          </a:p>
          <a:p>
            <a:endParaRPr lang="en-US" baseline="0" dirty="0"/>
          </a:p>
          <a:p>
            <a:r>
              <a:rPr lang="en-US" baseline="0" dirty="0"/>
              <a:t>Great leaders also know when to move quickly and proceed with availability information , versus when to take more time and gather additional information. </a:t>
            </a:r>
          </a:p>
          <a:p>
            <a:endParaRPr lang="en-US" baseline="0" dirty="0"/>
          </a:p>
          <a:p>
            <a:r>
              <a:rPr lang="en-US" baseline="0" dirty="0"/>
              <a:t>When leaders opt to pursue additional information or avenues, they must also know when to stop. </a:t>
            </a:r>
          </a:p>
          <a:p>
            <a:endParaRPr lang="en-US" baseline="0" dirty="0"/>
          </a:p>
          <a:p>
            <a:r>
              <a:rPr lang="en-US" baseline="0" dirty="0"/>
              <a:t>While a large amount of data may be desirable in a perfect world,, the data gathering process can utilize too much time and the vast amount of date can also be paralyzing and take attention away from the big picture or key data points. </a:t>
            </a:r>
          </a:p>
          <a:p>
            <a:endParaRPr lang="en-US" dirty="0"/>
          </a:p>
        </p:txBody>
      </p:sp>
      <p:sp>
        <p:nvSpPr>
          <p:cNvPr id="7" name="Slide Number Placeholder 6"/>
          <p:cNvSpPr>
            <a:spLocks noGrp="1"/>
          </p:cNvSpPr>
          <p:nvPr>
            <p:ph type="sldNum" sz="quarter" idx="10"/>
          </p:nvPr>
        </p:nvSpPr>
        <p:spPr/>
        <p:txBody>
          <a:bodyPr/>
          <a:lstStyle/>
          <a:p>
            <a:fld id="{1773AFDD-2DCC-4C67-90CA-F7C9971B1A80}" type="slidenum">
              <a:rPr lang="en-US" smtClean="0"/>
              <a:t>2</a:t>
            </a:fld>
            <a:endParaRPr lang="en-US" dirty="0"/>
          </a:p>
        </p:txBody>
      </p:sp>
    </p:spTree>
    <p:extLst>
      <p:ext uri="{BB962C8B-B14F-4D97-AF65-F5344CB8AC3E}">
        <p14:creationId xmlns:p14="http://schemas.microsoft.com/office/powerpoint/2010/main" val="3599846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1" dirty="0"/>
              <a:t>Lose Focus: unclear business guidance</a:t>
            </a:r>
          </a:p>
          <a:p>
            <a:pPr marL="0" indent="0">
              <a:buNone/>
            </a:pPr>
            <a:r>
              <a:rPr lang="en-US" b="1" dirty="0"/>
              <a:t>handle Past decisions and sunk cost: Escalation of commitment</a:t>
            </a:r>
          </a:p>
          <a:p>
            <a:pPr marL="0" indent="0">
              <a:buNone/>
            </a:pPr>
            <a:r>
              <a:rPr lang="en-US" b="1" dirty="0"/>
              <a:t>Drown by data: unclear purpose</a:t>
            </a:r>
          </a:p>
          <a:p>
            <a:pPr marL="0" indent="0">
              <a:buNone/>
            </a:pPr>
            <a:r>
              <a:rPr lang="en-US" b="1" dirty="0"/>
              <a:t>Lack of autonomy: too many cooks</a:t>
            </a:r>
          </a:p>
          <a:p>
            <a:pPr marL="0" indent="0">
              <a:buNone/>
            </a:pPr>
            <a:r>
              <a:rPr lang="en-US" b="1" dirty="0"/>
              <a:t>Fail to EXECUTE: motivate collective actions</a:t>
            </a:r>
          </a:p>
          <a:p>
            <a:pPr marL="0" indent="0">
              <a:buNone/>
            </a:pPr>
            <a:r>
              <a:rPr lang="en-US" b="1" dirty="0"/>
              <a:t>Too slow to adapt: </a:t>
            </a:r>
          </a:p>
          <a:p>
            <a:endParaRPr lang="en-US" dirty="0"/>
          </a:p>
        </p:txBody>
      </p:sp>
      <p:sp>
        <p:nvSpPr>
          <p:cNvPr id="4" name="Slide Number Placeholder 3"/>
          <p:cNvSpPr>
            <a:spLocks noGrp="1"/>
          </p:cNvSpPr>
          <p:nvPr>
            <p:ph type="sldNum" sz="quarter" idx="5"/>
          </p:nvPr>
        </p:nvSpPr>
        <p:spPr/>
        <p:txBody>
          <a:bodyPr/>
          <a:lstStyle/>
          <a:p>
            <a:fld id="{1773AFDD-2DCC-4C67-90CA-F7C9971B1A80}" type="slidenum">
              <a:rPr lang="en-US" smtClean="0"/>
              <a:t>3</a:t>
            </a:fld>
            <a:endParaRPr lang="en-US" dirty="0"/>
          </a:p>
        </p:txBody>
      </p:sp>
    </p:spTree>
    <p:extLst>
      <p:ext uri="{BB962C8B-B14F-4D97-AF65-F5344CB8AC3E}">
        <p14:creationId xmlns:p14="http://schemas.microsoft.com/office/powerpoint/2010/main" val="2377145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pPr marL="0" marR="0" lvl="0" indent="0" algn="l" defTabSz="914400" rtl="0" eaLnBrk="1" latinLnBrk="0" hangingPunct="1">
              <a:lnSpc>
                <a:spcPct val="100000"/>
              </a:lnSpc>
              <a:spcBef>
                <a:spcPts val="0"/>
              </a:spcBef>
              <a:spcAft>
                <a:spcPts val="0"/>
              </a:spcAft>
              <a:buClrTx/>
              <a:buSzTx/>
              <a:buFontTx/>
              <a:buNone/>
              <a:tabLst/>
              <a:defRPr/>
            </a:pPr>
            <a:r>
              <a:rPr lang="en-US" sz="1200" b="1" dirty="0"/>
              <a:t>$7.4m</a:t>
            </a:r>
          </a:p>
          <a:p>
            <a:endParaRPr lang="en-US" dirty="0"/>
          </a:p>
        </p:txBody>
      </p:sp>
      <p:sp>
        <p:nvSpPr>
          <p:cNvPr id="7" name="Slide Number Placeholder 6"/>
          <p:cNvSpPr>
            <a:spLocks noGrp="1"/>
          </p:cNvSpPr>
          <p:nvPr>
            <p:ph type="sldNum" sz="quarter" idx="10"/>
          </p:nvPr>
        </p:nvSpPr>
        <p:spPr/>
        <p:txBody>
          <a:bodyPr/>
          <a:lstStyle/>
          <a:p>
            <a:fld id="{1773AFDD-2DCC-4C67-90CA-F7C9971B1A80}" type="slidenum">
              <a:rPr lang="en-US" smtClean="0"/>
              <a:t>4</a:t>
            </a:fld>
            <a:endParaRPr lang="en-US" dirty="0"/>
          </a:p>
        </p:txBody>
      </p:sp>
    </p:spTree>
    <p:extLst>
      <p:ext uri="{BB962C8B-B14F-4D97-AF65-F5344CB8AC3E}">
        <p14:creationId xmlns:p14="http://schemas.microsoft.com/office/powerpoint/2010/main" val="306276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73AFDD-2DCC-4C67-90CA-F7C9971B1A80}" type="slidenum">
              <a:rPr lang="en-US" smtClean="0"/>
              <a:t>5</a:t>
            </a:fld>
            <a:endParaRPr lang="en-US" dirty="0"/>
          </a:p>
        </p:txBody>
      </p:sp>
    </p:spTree>
    <p:extLst>
      <p:ext uri="{BB962C8B-B14F-4D97-AF65-F5344CB8AC3E}">
        <p14:creationId xmlns:p14="http://schemas.microsoft.com/office/powerpoint/2010/main" val="40610247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BDC1C6"/>
                </a:solidFill>
                <a:effectLst/>
                <a:latin typeface="Google Sans"/>
              </a:rPr>
              <a:t>Forecasting is </a:t>
            </a:r>
            <a:r>
              <a:rPr lang="en-US" b="0" i="0" u="none" strike="noStrike" dirty="0">
                <a:solidFill>
                  <a:srgbClr val="E2EEFF"/>
                </a:solidFill>
                <a:effectLst/>
                <a:latin typeface="Google Sans"/>
              </a:rPr>
              <a:t>a technique that takes data and predicts the future value of the data by looking at its unique trends</a:t>
            </a:r>
            <a:r>
              <a:rPr lang="en-US" b="0" i="0" u="none" strike="noStrike" dirty="0">
                <a:solidFill>
                  <a:srgbClr val="BDC1C6"/>
                </a:solidFill>
                <a:effectLst/>
                <a:latin typeface="Google Sans"/>
              </a:rPr>
              <a:t>. </a:t>
            </a:r>
            <a:endParaRPr lang="en-US" dirty="0"/>
          </a:p>
        </p:txBody>
      </p:sp>
      <p:sp>
        <p:nvSpPr>
          <p:cNvPr id="4" name="Slide Number Placeholder 3"/>
          <p:cNvSpPr>
            <a:spLocks noGrp="1"/>
          </p:cNvSpPr>
          <p:nvPr>
            <p:ph type="sldNum" sz="quarter" idx="5"/>
          </p:nvPr>
        </p:nvSpPr>
        <p:spPr/>
        <p:txBody>
          <a:bodyPr/>
          <a:lstStyle/>
          <a:p>
            <a:fld id="{1773AFDD-2DCC-4C67-90CA-F7C9971B1A80}" type="slidenum">
              <a:rPr lang="en-US" smtClean="0"/>
              <a:t>10</a:t>
            </a:fld>
            <a:endParaRPr lang="en-US" dirty="0"/>
          </a:p>
        </p:txBody>
      </p:sp>
    </p:spTree>
    <p:extLst>
      <p:ext uri="{BB962C8B-B14F-4D97-AF65-F5344CB8AC3E}">
        <p14:creationId xmlns:p14="http://schemas.microsoft.com/office/powerpoint/2010/main" val="3559530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73AFDD-2DCC-4C67-90CA-F7C9971B1A80}" type="slidenum">
              <a:rPr lang="en-US" smtClean="0"/>
              <a:t>11</a:t>
            </a:fld>
            <a:endParaRPr lang="en-US" dirty="0"/>
          </a:p>
        </p:txBody>
      </p:sp>
    </p:spTree>
    <p:extLst>
      <p:ext uri="{BB962C8B-B14F-4D97-AF65-F5344CB8AC3E}">
        <p14:creationId xmlns:p14="http://schemas.microsoft.com/office/powerpoint/2010/main" val="29346110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7" name="Slide Number Placeholder 6"/>
          <p:cNvSpPr>
            <a:spLocks noGrp="1"/>
          </p:cNvSpPr>
          <p:nvPr>
            <p:ph type="sldNum" sz="quarter" idx="10"/>
          </p:nvPr>
        </p:nvSpPr>
        <p:spPr/>
        <p:txBody>
          <a:bodyPr/>
          <a:lstStyle/>
          <a:p>
            <a:fld id="{1773AFDD-2DCC-4C67-90CA-F7C9971B1A80}" type="slidenum">
              <a:rPr lang="en-US" smtClean="0"/>
              <a:t>12</a:t>
            </a:fld>
            <a:endParaRPr lang="en-US" dirty="0"/>
          </a:p>
        </p:txBody>
      </p:sp>
    </p:spTree>
    <p:extLst>
      <p:ext uri="{BB962C8B-B14F-4D97-AF65-F5344CB8AC3E}">
        <p14:creationId xmlns:p14="http://schemas.microsoft.com/office/powerpoint/2010/main" val="3185257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EBD15-BBF3-130E-4F44-5280C644D2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89A4F0A-6A82-865E-D63C-B6AA884B8B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Slide Number Placeholder 5">
            <a:extLst>
              <a:ext uri="{FF2B5EF4-FFF2-40B4-BE49-F238E27FC236}">
                <a16:creationId xmlns:a16="http://schemas.microsoft.com/office/drawing/2014/main" id="{1B30436D-E32F-5763-0CE2-58B91E320F15}"/>
              </a:ext>
            </a:extLst>
          </p:cNvPr>
          <p:cNvSpPr>
            <a:spLocks noGrp="1"/>
          </p:cNvSpPr>
          <p:nvPr>
            <p:ph type="sldNum" sz="quarter" idx="12"/>
          </p:nvPr>
        </p:nvSpPr>
        <p:spPr/>
        <p:txBody>
          <a:bodyPr/>
          <a:lstStyle/>
          <a:p>
            <a:fld id="{F65B47E9-A988-1A45-BA38-2BAAB5995B77}" type="slidenum">
              <a:rPr lang="en-US" smtClean="0"/>
              <a:t>‹#›</a:t>
            </a:fld>
            <a:endParaRPr lang="en-US" dirty="0"/>
          </a:p>
        </p:txBody>
      </p:sp>
      <p:sp>
        <p:nvSpPr>
          <p:cNvPr id="7" name="Rectangle 6">
            <a:extLst>
              <a:ext uri="{FF2B5EF4-FFF2-40B4-BE49-F238E27FC236}">
                <a16:creationId xmlns:a16="http://schemas.microsoft.com/office/drawing/2014/main" id="{17ED3247-FE70-2D29-E52F-ABEDB5504E31}"/>
              </a:ext>
            </a:extLst>
          </p:cNvPr>
          <p:cNvSpPr/>
          <p:nvPr userDrawn="1"/>
        </p:nvSpPr>
        <p:spPr>
          <a:xfrm>
            <a:off x="-497" y="6402954"/>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Footer Placeholder 2">
            <a:extLst>
              <a:ext uri="{FF2B5EF4-FFF2-40B4-BE49-F238E27FC236}">
                <a16:creationId xmlns:a16="http://schemas.microsoft.com/office/drawing/2014/main" id="{0A5DFFC4-0007-AF51-CB15-35EB420E2FA5}"/>
              </a:ext>
            </a:extLst>
          </p:cNvPr>
          <p:cNvSpPr>
            <a:spLocks noGrp="1"/>
          </p:cNvSpPr>
          <p:nvPr>
            <p:ph type="ftr" sz="quarter" idx="11"/>
          </p:nvPr>
        </p:nvSpPr>
        <p:spPr>
          <a:xfrm>
            <a:off x="31069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30544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3A9F6-8ED4-10A3-6FE0-C2AF79153C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9CF596-770A-494C-ACFB-710B3A8989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BF69D022-6645-39F4-05CB-CC54614FBBFB}"/>
              </a:ext>
            </a:extLst>
          </p:cNvPr>
          <p:cNvSpPr>
            <a:spLocks noGrp="1"/>
          </p:cNvSpPr>
          <p:nvPr>
            <p:ph type="sldNum" sz="quarter" idx="12"/>
          </p:nvPr>
        </p:nvSpPr>
        <p:spPr/>
        <p:txBody>
          <a:bodyPr/>
          <a:lstStyle/>
          <a:p>
            <a:fld id="{F65B47E9-A988-1A45-BA38-2BAAB5995B77}" type="slidenum">
              <a:rPr lang="en-US" smtClean="0"/>
              <a:t>‹#›</a:t>
            </a:fld>
            <a:endParaRPr lang="en-US" dirty="0"/>
          </a:p>
        </p:txBody>
      </p:sp>
      <p:sp>
        <p:nvSpPr>
          <p:cNvPr id="7" name="Footer Placeholder 2">
            <a:extLst>
              <a:ext uri="{FF2B5EF4-FFF2-40B4-BE49-F238E27FC236}">
                <a16:creationId xmlns:a16="http://schemas.microsoft.com/office/drawing/2014/main" id="{41CD8E99-FB74-521B-B022-46F971E3B717}"/>
              </a:ext>
            </a:extLst>
          </p:cNvPr>
          <p:cNvSpPr>
            <a:spLocks noGrp="1"/>
          </p:cNvSpPr>
          <p:nvPr>
            <p:ph type="ftr" sz="quarter" idx="11"/>
          </p:nvPr>
        </p:nvSpPr>
        <p:spPr>
          <a:xfrm>
            <a:off x="31069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100921511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0101DE-DE1A-3920-6E9C-B09B1F43FC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1EC683-4055-48F5-5FA3-B09CC2B15D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3A3E3722-6017-02F4-33C0-C272C0513E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5B47E9-A988-1A45-BA38-2BAAB5995B77}" type="slidenum">
              <a:rPr lang="en-US" smtClean="0"/>
              <a:pPr/>
              <a:t>‹#›</a:t>
            </a:fld>
            <a:endParaRPr lang="en-US" dirty="0"/>
          </a:p>
        </p:txBody>
      </p:sp>
      <p:sp>
        <p:nvSpPr>
          <p:cNvPr id="7" name="Footer Placeholder 2">
            <a:extLst>
              <a:ext uri="{FF2B5EF4-FFF2-40B4-BE49-F238E27FC236}">
                <a16:creationId xmlns:a16="http://schemas.microsoft.com/office/drawing/2014/main" id="{9CF7F3AA-9A78-5D40-BAF8-52762B1967A8}"/>
              </a:ext>
            </a:extLst>
          </p:cNvPr>
          <p:cNvSpPr>
            <a:spLocks noGrp="1"/>
          </p:cNvSpPr>
          <p:nvPr>
            <p:ph type="ftr" sz="quarter" idx="3"/>
          </p:nvPr>
        </p:nvSpPr>
        <p:spPr>
          <a:xfrm>
            <a:off x="310694" y="6380390"/>
            <a:ext cx="5105169" cy="365125"/>
          </a:xfrm>
          <a:prstGeom prst="rect">
            <a:avLst/>
          </a:prstGeo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1803270438"/>
      </p:ext>
    </p:extLst>
  </p:cSld>
  <p:clrMap bg1="lt1" tx1="dk1" bg2="lt2" tx2="dk2" accent1="accent1" accent2="accent2" accent3="accent3" accent4="accent4" accent5="accent5" accent6="accent6" hlink="hlink" folHlink="folHlink"/>
  <p:sldLayoutIdLst>
    <p:sldLayoutId id="2147483828" r:id="rId1"/>
    <p:sldLayoutId id="2147483829"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sv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image" Target="../media/image13.svg"/><Relationship Id="rId5" Type="http://schemas.openxmlformats.org/officeDocument/2006/relationships/diagramQuickStyle" Target="../diagrams/quickStyle3.xml"/><Relationship Id="rId10" Type="http://schemas.openxmlformats.org/officeDocument/2006/relationships/image" Target="../media/image12.png"/><Relationship Id="rId4" Type="http://schemas.openxmlformats.org/officeDocument/2006/relationships/diagramLayout" Target="../diagrams/layout3.xml"/><Relationship Id="rId9" Type="http://schemas.openxmlformats.org/officeDocument/2006/relationships/image" Target="../media/image11.sv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69823" y="1965960"/>
            <a:ext cx="4789634" cy="2926080"/>
          </a:xfrm>
        </p:spPr>
        <p:txBody>
          <a:bodyPr>
            <a:normAutofit/>
          </a:bodyPr>
          <a:lstStyle/>
          <a:p>
            <a:br>
              <a:rPr lang="en-US" sz="3200" dirty="0"/>
            </a:br>
            <a:br>
              <a:rPr lang="en-US" sz="3200" dirty="0"/>
            </a:br>
            <a:r>
              <a:rPr lang="en-US" sz="3200" dirty="0">
                <a:solidFill>
                  <a:srgbClr val="0070C0"/>
                </a:solidFill>
              </a:rPr>
              <a:t>Technology management decision-making</a:t>
            </a:r>
          </a:p>
        </p:txBody>
      </p:sp>
      <p:sp>
        <p:nvSpPr>
          <p:cNvPr id="5" name="Footer Placeholder 3">
            <a:extLst>
              <a:ext uri="{FF2B5EF4-FFF2-40B4-BE49-F238E27FC236}">
                <a16:creationId xmlns:a16="http://schemas.microsoft.com/office/drawing/2014/main" id="{2C56BBFE-F1ED-8EFF-59C9-7BCBF132A912}"/>
              </a:ext>
            </a:extLst>
          </p:cNvPr>
          <p:cNvSpPr>
            <a:spLocks noGrp="1"/>
          </p:cNvSpPr>
          <p:nvPr>
            <p:ph type="ftr" sz="quarter" idx="11"/>
          </p:nvPr>
        </p:nvSpPr>
        <p:spPr>
          <a:xfrm>
            <a:off x="5181600" y="6459785"/>
            <a:ext cx="5717457" cy="365125"/>
          </a:xfrm>
        </p:spPr>
        <p:txBody>
          <a:bodyPr vert="horz" lIns="91440" tIns="45720" rIns="91440" bIns="45720" rtlCol="0" anchor="ctr">
            <a:normAutofit/>
          </a:bodyPr>
          <a:lstStyle/>
          <a:p>
            <a:pPr algn="l">
              <a:lnSpc>
                <a:spcPct val="90000"/>
              </a:lnSpc>
              <a:spcAft>
                <a:spcPts val="600"/>
              </a:spcAft>
            </a:pPr>
            <a:r>
              <a:rPr lang="en-US" sz="900" kern="1200" cap="all" baseline="0" dirty="0">
                <a:solidFill>
                  <a:schemeClr val="tx1">
                    <a:lumMod val="75000"/>
                    <a:lumOff val="25000"/>
                  </a:schemeClr>
                </a:solidFill>
                <a:latin typeface="+mn-lt"/>
                <a:ea typeface="+mn-ea"/>
                <a:cs typeface="+mn-cs"/>
              </a:rPr>
              <a:t>Dr. Xiaomin Yang                                       Technology Management Decision making</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45488" b="-1"/>
          <a:stretch/>
        </p:blipFill>
        <p:spPr>
          <a:xfrm>
            <a:off x="4639733" y="10"/>
            <a:ext cx="7552266" cy="6857990"/>
          </a:xfrm>
          <a:prstGeom prst="rect">
            <a:avLst/>
          </a:prstGeom>
        </p:spPr>
      </p:pic>
      <p:sp>
        <p:nvSpPr>
          <p:cNvPr id="3" name="Subtitle 2"/>
          <p:cNvSpPr>
            <a:spLocks noGrp="1"/>
          </p:cNvSpPr>
          <p:nvPr>
            <p:ph type="subTitle" idx="1"/>
          </p:nvPr>
        </p:nvSpPr>
        <p:spPr>
          <a:xfrm>
            <a:off x="6147244" y="4872215"/>
            <a:ext cx="4537243" cy="1554480"/>
          </a:xfrm>
        </p:spPr>
        <p:txBody>
          <a:bodyPr>
            <a:normAutofit/>
          </a:bodyPr>
          <a:lstStyle/>
          <a:p>
            <a:r>
              <a:rPr lang="en-US" sz="1800" dirty="0"/>
              <a:t>Dr. Xiaomin Yang</a:t>
            </a:r>
          </a:p>
          <a:p>
            <a:r>
              <a:rPr lang="en-US" sz="1800" dirty="0"/>
              <a:t>School of Engineering</a:t>
            </a:r>
          </a:p>
          <a:p>
            <a:r>
              <a:rPr lang="en-US" sz="1800" dirty="0"/>
              <a:t>Texas A&amp;M University</a:t>
            </a:r>
          </a:p>
          <a:p>
            <a:r>
              <a:rPr lang="en-US" sz="1800" dirty="0"/>
              <a:t>College Station, TX</a:t>
            </a:r>
            <a:endParaRPr lang="en-US" sz="2000" dirty="0"/>
          </a:p>
        </p:txBody>
      </p:sp>
    </p:spTree>
    <p:extLst>
      <p:ext uri="{BB962C8B-B14F-4D97-AF65-F5344CB8AC3E}">
        <p14:creationId xmlns:p14="http://schemas.microsoft.com/office/powerpoint/2010/main" val="16654984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2D920-4094-794D-BC1F-181910FC7F7C}"/>
              </a:ext>
            </a:extLst>
          </p:cNvPr>
          <p:cNvSpPr>
            <a:spLocks noGrp="1"/>
          </p:cNvSpPr>
          <p:nvPr>
            <p:ph type="title"/>
          </p:nvPr>
        </p:nvSpPr>
        <p:spPr/>
        <p:txBody>
          <a:bodyPr>
            <a:normAutofit/>
          </a:bodyPr>
          <a:lstStyle/>
          <a:p>
            <a:r>
              <a:rPr lang="en-US" sz="3200" dirty="0">
                <a:solidFill>
                  <a:srgbClr val="00B0F0"/>
                </a:solidFill>
              </a:rPr>
              <a:t>Data analytics for decision-making</a:t>
            </a:r>
            <a:br>
              <a:rPr lang="en-US" sz="3200" dirty="0">
                <a:solidFill>
                  <a:srgbClr val="00B0F0"/>
                </a:solidFill>
              </a:rPr>
            </a:br>
            <a:endParaRPr lang="en-US" sz="3200" dirty="0">
              <a:solidFill>
                <a:srgbClr val="00B0F0"/>
              </a:solidFill>
            </a:endParaRPr>
          </a:p>
        </p:txBody>
      </p:sp>
      <p:sp>
        <p:nvSpPr>
          <p:cNvPr id="8" name="Rectangle 7">
            <a:extLst>
              <a:ext uri="{FF2B5EF4-FFF2-40B4-BE49-F238E27FC236}">
                <a16:creationId xmlns:a16="http://schemas.microsoft.com/office/drawing/2014/main" id="{9E0858AC-4C58-7342-AB3F-2ED7DF7E04E4}"/>
              </a:ext>
            </a:extLst>
          </p:cNvPr>
          <p:cNvSpPr/>
          <p:nvPr/>
        </p:nvSpPr>
        <p:spPr>
          <a:xfrm>
            <a:off x="770164" y="1382191"/>
            <a:ext cx="6334025" cy="6697346"/>
          </a:xfrm>
          <a:prstGeom prst="rect">
            <a:avLst/>
          </a:prstGeom>
        </p:spPr>
        <p:txBody>
          <a:bodyPr wrap="square">
            <a:spAutoFit/>
          </a:bodyPr>
          <a:lstStyle/>
          <a:p>
            <a:pPr>
              <a:lnSpc>
                <a:spcPct val="150000"/>
              </a:lnSpc>
            </a:pPr>
            <a:r>
              <a:rPr lang="en-US" dirty="0">
                <a:solidFill>
                  <a:srgbClr val="00B0F0"/>
                </a:solidFill>
              </a:rPr>
              <a:t>F</a:t>
            </a:r>
            <a:r>
              <a:rPr lang="en-US" sz="1800" dirty="0">
                <a:solidFill>
                  <a:srgbClr val="00B0F0"/>
                </a:solidFill>
              </a:rPr>
              <a:t>orecasting in predictive analytics: </a:t>
            </a:r>
            <a:r>
              <a:rPr lang="en-US" dirty="0"/>
              <a:t>Predict short-term and long-term performance of a business, as well as draw insights from predictive analysis.</a:t>
            </a:r>
          </a:p>
          <a:p>
            <a:pPr>
              <a:lnSpc>
                <a:spcPct val="150000"/>
              </a:lnSpc>
            </a:pPr>
            <a:endParaRPr lang="en-US" dirty="0"/>
          </a:p>
          <a:p>
            <a:pPr>
              <a:lnSpc>
                <a:spcPct val="150000"/>
              </a:lnSpc>
            </a:pPr>
            <a:r>
              <a:rPr lang="en-US" spc="-50" dirty="0">
                <a:solidFill>
                  <a:srgbClr val="00B0F0"/>
                </a:solidFill>
              </a:rPr>
              <a:t>O</a:t>
            </a:r>
            <a:r>
              <a:rPr lang="en-US" sz="1800" spc="-50" dirty="0">
                <a:solidFill>
                  <a:srgbClr val="00B0F0"/>
                </a:solidFill>
              </a:rPr>
              <a:t>ptimization models for decision-making: </a:t>
            </a:r>
            <a:r>
              <a:rPr lang="en-US" dirty="0"/>
              <a:t>Develop linear optimization models for business and create optimum solutions. </a:t>
            </a:r>
          </a:p>
          <a:p>
            <a:pPr>
              <a:lnSpc>
                <a:spcPct val="150000"/>
              </a:lnSpc>
            </a:pPr>
            <a:endParaRPr lang="en-US" dirty="0"/>
          </a:p>
          <a:p>
            <a:pPr>
              <a:lnSpc>
                <a:spcPct val="150000"/>
              </a:lnSpc>
            </a:pPr>
            <a:r>
              <a:rPr lang="en-US" spc="-50" dirty="0">
                <a:solidFill>
                  <a:srgbClr val="00B0F0"/>
                </a:solidFill>
              </a:rPr>
              <a:t>S</a:t>
            </a:r>
            <a:r>
              <a:rPr lang="en-US" sz="1800" spc="-50" dirty="0">
                <a:solidFill>
                  <a:srgbClr val="00B0F0"/>
                </a:solidFill>
              </a:rPr>
              <a:t>imulating uncertain scenarios and decision options:</a:t>
            </a:r>
            <a:r>
              <a:rPr lang="en-US" spc="-50" dirty="0">
                <a:solidFill>
                  <a:srgbClr val="00B0F0"/>
                </a:solidFill>
              </a:rPr>
              <a:t> </a:t>
            </a:r>
            <a:r>
              <a:rPr lang="en-US" sz="1800" dirty="0"/>
              <a:t>Build simulation models and interpret results for informed decision-making, as well as understand automated simulation-optimization decision making process.</a:t>
            </a:r>
          </a:p>
          <a:p>
            <a:pPr>
              <a:lnSpc>
                <a:spcPct val="150000"/>
              </a:lnSpc>
            </a:pPr>
            <a:endParaRPr lang="en-US" dirty="0">
              <a:solidFill>
                <a:schemeClr val="tx1">
                  <a:lumMod val="75000"/>
                  <a:lumOff val="25000"/>
                </a:schemeClr>
              </a:solidFill>
            </a:endParaRPr>
          </a:p>
          <a:p>
            <a:pPr>
              <a:lnSpc>
                <a:spcPct val="150000"/>
              </a:lnSpc>
            </a:pPr>
            <a:endParaRPr lang="en-US" dirty="0">
              <a:solidFill>
                <a:schemeClr val="tx1">
                  <a:lumMod val="75000"/>
                  <a:lumOff val="25000"/>
                </a:schemeClr>
              </a:solidFill>
            </a:endParaRPr>
          </a:p>
          <a:p>
            <a:pPr>
              <a:lnSpc>
                <a:spcPct val="150000"/>
              </a:lnSpc>
            </a:pPr>
            <a:endParaRPr lang="en-US" sz="1800" spc="-50" dirty="0">
              <a:solidFill>
                <a:srgbClr val="00B0F0"/>
              </a:solidFill>
            </a:endParaRPr>
          </a:p>
          <a:p>
            <a:pPr>
              <a:lnSpc>
                <a:spcPct val="150000"/>
              </a:lnSpc>
            </a:pPr>
            <a:endParaRPr lang="en-US" dirty="0"/>
          </a:p>
          <a:p>
            <a:pPr marL="296863" indent="-296863">
              <a:lnSpc>
                <a:spcPct val="150000"/>
              </a:lnSpc>
              <a:buFont typeface="+mj-lt"/>
              <a:buAutoNum type="arabicPeriod"/>
            </a:pPr>
            <a:endParaRPr lang="en-US" dirty="0"/>
          </a:p>
        </p:txBody>
      </p:sp>
      <p:sp>
        <p:nvSpPr>
          <p:cNvPr id="9" name="Title 1">
            <a:extLst>
              <a:ext uri="{FF2B5EF4-FFF2-40B4-BE49-F238E27FC236}">
                <a16:creationId xmlns:a16="http://schemas.microsoft.com/office/drawing/2014/main" id="{26AF1B69-CF56-C9D8-6DF2-B4501F3352C9}"/>
              </a:ext>
            </a:extLst>
          </p:cNvPr>
          <p:cNvSpPr txBox="1">
            <a:spLocks/>
          </p:cNvSpPr>
          <p:nvPr/>
        </p:nvSpPr>
        <p:spPr>
          <a:xfrm>
            <a:off x="865415" y="2513075"/>
            <a:ext cx="6574972" cy="14507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200" spc="-50" dirty="0">
              <a:solidFill>
                <a:srgbClr val="00B0F0"/>
              </a:solidFill>
            </a:endParaRPr>
          </a:p>
        </p:txBody>
      </p:sp>
      <p:sp>
        <p:nvSpPr>
          <p:cNvPr id="10" name="Rectangle 9">
            <a:extLst>
              <a:ext uri="{FF2B5EF4-FFF2-40B4-BE49-F238E27FC236}">
                <a16:creationId xmlns:a16="http://schemas.microsoft.com/office/drawing/2014/main" id="{79DA3882-30E6-119E-917A-BBED240AA5CD}"/>
              </a:ext>
            </a:extLst>
          </p:cNvPr>
          <p:cNvSpPr/>
          <p:nvPr/>
        </p:nvSpPr>
        <p:spPr>
          <a:xfrm>
            <a:off x="1055916" y="3719687"/>
            <a:ext cx="6411685" cy="3670180"/>
          </a:xfrm>
          <a:prstGeom prst="rect">
            <a:avLst/>
          </a:prstGeom>
        </p:spPr>
        <p:txBody>
          <a:bodyPr vert="horz" lIns="0" tIns="45720" rIns="0" bIns="45720" rtlCol="0">
            <a:normAutofit/>
          </a:bodyPr>
          <a:lstStyle/>
          <a:p>
            <a:pPr marL="342900" indent="-342900">
              <a:lnSpc>
                <a:spcPct val="150000"/>
              </a:lnSpc>
              <a:spcAft>
                <a:spcPts val="600"/>
              </a:spcAft>
              <a:buClr>
                <a:schemeClr val="accent1"/>
              </a:buClr>
              <a:buFont typeface="+mj-lt"/>
              <a:buAutoNum type="arabicPeriod"/>
            </a:pPr>
            <a:endParaRPr lang="en-US" dirty="0">
              <a:solidFill>
                <a:schemeClr val="tx1">
                  <a:lumMod val="75000"/>
                  <a:lumOff val="25000"/>
                </a:schemeClr>
              </a:solidFill>
            </a:endParaRPr>
          </a:p>
        </p:txBody>
      </p:sp>
      <p:pic>
        <p:nvPicPr>
          <p:cNvPr id="1026" name="Picture 2" descr="New Automated Decision-Making Laws: Four Tips for Compliance – Debevoise  Data Blog">
            <a:extLst>
              <a:ext uri="{FF2B5EF4-FFF2-40B4-BE49-F238E27FC236}">
                <a16:creationId xmlns:a16="http://schemas.microsoft.com/office/drawing/2014/main" id="{24102152-FF87-0C59-EBB0-A92F1EA1EE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777" r="25546" b="1"/>
          <a:stretch/>
        </p:blipFill>
        <p:spPr bwMode="auto">
          <a:xfrm>
            <a:off x="7199440" y="10"/>
            <a:ext cx="4992560" cy="685799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13838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2D920-4094-794D-BC1F-181910FC7F7C}"/>
              </a:ext>
            </a:extLst>
          </p:cNvPr>
          <p:cNvSpPr>
            <a:spLocks noGrp="1"/>
          </p:cNvSpPr>
          <p:nvPr>
            <p:ph type="title"/>
          </p:nvPr>
        </p:nvSpPr>
        <p:spPr>
          <a:xfrm>
            <a:off x="5181600" y="634946"/>
            <a:ext cx="6870491" cy="1450757"/>
          </a:xfrm>
        </p:spPr>
        <p:txBody>
          <a:bodyPr vert="horz" lIns="91440" tIns="45720" rIns="91440" bIns="45720" rtlCol="0" anchor="ctr">
            <a:normAutofit/>
          </a:bodyPr>
          <a:lstStyle/>
          <a:p>
            <a:r>
              <a:rPr lang="en-US" sz="3200" kern="1200" spc="-50" baseline="0" dirty="0">
                <a:solidFill>
                  <a:srgbClr val="00B0F0"/>
                </a:solidFill>
                <a:latin typeface="+mj-lt"/>
                <a:ea typeface="+mj-ea"/>
                <a:cs typeface="+mj-cs"/>
              </a:rPr>
              <a:t>Integrate data analytics into business</a:t>
            </a:r>
          </a:p>
        </p:txBody>
      </p:sp>
      <p:pic>
        <p:nvPicPr>
          <p:cNvPr id="10" name="Picture 9" descr="3D Hologram from iPad">
            <a:extLst>
              <a:ext uri="{FF2B5EF4-FFF2-40B4-BE49-F238E27FC236}">
                <a16:creationId xmlns:a16="http://schemas.microsoft.com/office/drawing/2014/main" id="{D54311C2-40B1-C914-5A07-F0FE29A02E51}"/>
              </a:ext>
            </a:extLst>
          </p:cNvPr>
          <p:cNvPicPr>
            <a:picLocks noChangeAspect="1"/>
          </p:cNvPicPr>
          <p:nvPr/>
        </p:nvPicPr>
        <p:blipFill rotWithShape="1">
          <a:blip r:embed="rId3"/>
          <a:srcRect l="18736" r="36043" b="1"/>
          <a:stretch/>
        </p:blipFill>
        <p:spPr>
          <a:xfrm>
            <a:off x="20" y="-12128"/>
            <a:ext cx="4654276" cy="6870127"/>
          </a:xfrm>
          <a:prstGeom prst="rect">
            <a:avLst/>
          </a:prstGeom>
        </p:spPr>
      </p:pic>
      <p:sp>
        <p:nvSpPr>
          <p:cNvPr id="8" name="Rectangle 7">
            <a:extLst>
              <a:ext uri="{FF2B5EF4-FFF2-40B4-BE49-F238E27FC236}">
                <a16:creationId xmlns:a16="http://schemas.microsoft.com/office/drawing/2014/main" id="{9E0858AC-4C58-7342-AB3F-2ED7DF7E04E4}"/>
              </a:ext>
            </a:extLst>
          </p:cNvPr>
          <p:cNvSpPr/>
          <p:nvPr/>
        </p:nvSpPr>
        <p:spPr>
          <a:xfrm>
            <a:off x="5181600" y="2686170"/>
            <a:ext cx="6368142" cy="3670180"/>
          </a:xfrm>
          <a:prstGeom prst="rect">
            <a:avLst/>
          </a:prstGeom>
        </p:spPr>
        <p:txBody>
          <a:bodyPr vert="horz" lIns="0" tIns="45720" rIns="0" bIns="45720" rtlCol="0">
            <a:normAutofit/>
          </a:bodyPr>
          <a:lstStyle/>
          <a:p>
            <a:pPr marL="342900" marR="0" lvl="0" indent="-342900">
              <a:lnSpc>
                <a:spcPct val="150000"/>
              </a:lnSpc>
              <a:spcBef>
                <a:spcPts val="0"/>
              </a:spcBef>
              <a:spcAft>
                <a:spcPts val="0"/>
              </a:spcAft>
              <a:buClr>
                <a:srgbClr val="4472C4"/>
              </a:buClr>
              <a:buSzPct val="100000"/>
              <a:buFont typeface="+mj-lt"/>
              <a:buAutoNum type="arabicPeriod"/>
            </a:pPr>
            <a:r>
              <a:rPr lang="en-US" sz="1800" dirty="0">
                <a:effectLst/>
                <a:ea typeface="Noto Sans Symbols"/>
                <a:cs typeface="Noto Sans Symbols"/>
              </a:rPr>
              <a:t>Assess the challenges of integrating data analytics into business decision making</a:t>
            </a:r>
            <a:endParaRPr lang="en-US" dirty="0">
              <a:ea typeface="Noto Sans Symbols"/>
              <a:cs typeface="Noto Sans Symbols"/>
            </a:endParaRPr>
          </a:p>
          <a:p>
            <a:pPr marL="342900" marR="0" lvl="0" indent="-342900">
              <a:lnSpc>
                <a:spcPct val="150000"/>
              </a:lnSpc>
              <a:spcBef>
                <a:spcPts val="0"/>
              </a:spcBef>
              <a:spcAft>
                <a:spcPts val="0"/>
              </a:spcAft>
              <a:buClr>
                <a:srgbClr val="4472C4"/>
              </a:buClr>
              <a:buSzPct val="100000"/>
              <a:buFont typeface="+mj-lt"/>
              <a:buAutoNum type="arabicPeriod"/>
            </a:pPr>
            <a:r>
              <a:rPr lang="en-US" sz="1800" dirty="0">
                <a:effectLst/>
                <a:ea typeface="Arial" panose="020B0604020202020204" pitchFamily="34" charset="0"/>
                <a:cs typeface="Calibri" panose="020F0502020204030204" pitchFamily="34" charset="0"/>
              </a:rPr>
              <a:t>Understand a business-driven computer-human collaboration model for Integrating </a:t>
            </a:r>
            <a:endParaRPr lang="en-US" dirty="0">
              <a:solidFill>
                <a:schemeClr val="tx1">
                  <a:lumMod val="75000"/>
                  <a:lumOff val="25000"/>
                </a:schemeClr>
              </a:solidFill>
            </a:endParaRPr>
          </a:p>
          <a:p>
            <a:pPr>
              <a:lnSpc>
                <a:spcPct val="150000"/>
              </a:lnSpc>
              <a:spcAft>
                <a:spcPts val="600"/>
              </a:spcAft>
              <a:buClr>
                <a:schemeClr val="accent1"/>
              </a:buClr>
              <a:buFont typeface="Calibri" panose="020F0502020204030204" pitchFamily="34" charset="0"/>
            </a:pPr>
            <a:endParaRPr lang="en-US" dirty="0">
              <a:solidFill>
                <a:schemeClr val="tx1">
                  <a:lumMod val="75000"/>
                  <a:lumOff val="25000"/>
                </a:schemeClr>
              </a:solidFill>
            </a:endParaRPr>
          </a:p>
        </p:txBody>
      </p:sp>
      <p:sp>
        <p:nvSpPr>
          <p:cNvPr id="3" name="Footer Placeholder 2">
            <a:extLst>
              <a:ext uri="{FF2B5EF4-FFF2-40B4-BE49-F238E27FC236}">
                <a16:creationId xmlns:a16="http://schemas.microsoft.com/office/drawing/2014/main" id="{4217764E-DBDC-5ED8-D9B4-E451BB1D6D29}"/>
              </a:ext>
            </a:extLst>
          </p:cNvPr>
          <p:cNvSpPr>
            <a:spLocks noGrp="1"/>
          </p:cNvSpPr>
          <p:nvPr>
            <p:ph type="ftr" sz="quarter" idx="11"/>
          </p:nvPr>
        </p:nvSpPr>
        <p:spPr>
          <a:xfrm>
            <a:off x="6805279" y="6448432"/>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3287901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196" y="588536"/>
            <a:ext cx="3084844" cy="830702"/>
          </a:xfrm>
        </p:spPr>
        <p:txBody>
          <a:bodyPr anchor="ctr">
            <a:normAutofit/>
          </a:bodyPr>
          <a:lstStyle/>
          <a:p>
            <a:pPr algn="ctr"/>
            <a:r>
              <a:rPr lang="en-US" sz="3200" dirty="0">
                <a:solidFill>
                  <a:srgbClr val="00B0F0"/>
                </a:solidFill>
              </a:rPr>
              <a:t>Expectation</a:t>
            </a:r>
          </a:p>
        </p:txBody>
      </p:sp>
      <p:sp>
        <p:nvSpPr>
          <p:cNvPr id="3" name="Footer Placeholder 2">
            <a:extLst>
              <a:ext uri="{FF2B5EF4-FFF2-40B4-BE49-F238E27FC236}">
                <a16:creationId xmlns:a16="http://schemas.microsoft.com/office/drawing/2014/main" id="{AC2F80C1-4603-6689-48EA-DDEEF05E6D91}"/>
              </a:ext>
            </a:extLst>
          </p:cNvPr>
          <p:cNvSpPr>
            <a:spLocks noGrp="1"/>
          </p:cNvSpPr>
          <p:nvPr>
            <p:ph type="ftr" sz="quarter" idx="11"/>
          </p:nvPr>
        </p:nvSpPr>
        <p:spPr>
          <a:xfrm>
            <a:off x="31069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graphicFrame>
        <p:nvGraphicFramePr>
          <p:cNvPr id="4" name="Diagram 3">
            <a:extLst>
              <a:ext uri="{FF2B5EF4-FFF2-40B4-BE49-F238E27FC236}">
                <a16:creationId xmlns:a16="http://schemas.microsoft.com/office/drawing/2014/main" id="{D65E0402-C3EB-9781-8FBE-7525ABBD5E2E}"/>
              </a:ext>
            </a:extLst>
          </p:cNvPr>
          <p:cNvGraphicFramePr/>
          <p:nvPr>
            <p:extLst>
              <p:ext uri="{D42A27DB-BD31-4B8C-83A1-F6EECF244321}">
                <p14:modId xmlns:p14="http://schemas.microsoft.com/office/powerpoint/2010/main" val="309911341"/>
              </p:ext>
            </p:extLst>
          </p:nvPr>
        </p:nvGraphicFramePr>
        <p:xfrm>
          <a:off x="934333" y="1652525"/>
          <a:ext cx="6449165" cy="38094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descr="Head with Gears">
            <a:extLst>
              <a:ext uri="{FF2B5EF4-FFF2-40B4-BE49-F238E27FC236}">
                <a16:creationId xmlns:a16="http://schemas.microsoft.com/office/drawing/2014/main" id="{349D3D0A-8801-0CFE-7EFF-1276BCBFBDF6}"/>
              </a:ext>
            </a:extLst>
          </p:cNvPr>
          <p:cNvSpPr/>
          <p:nvPr/>
        </p:nvSpPr>
        <p:spPr>
          <a:xfrm>
            <a:off x="3358040" y="4717972"/>
            <a:ext cx="653657" cy="653657"/>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p:spPr>
        <p:style>
          <a:lnRef idx="2">
            <a:schemeClr val="lt1">
              <a:hueOff val="0"/>
              <a:satOff val="0"/>
              <a:lumOff val="0"/>
              <a:alphaOff val="0"/>
            </a:schemeClr>
          </a:lnRef>
          <a:fillRef idx="1">
            <a:scrgbClr r="0" g="0" b="0"/>
          </a:fillRef>
          <a:effectRef idx="0">
            <a:schemeClr val="accent5">
              <a:hueOff val="-4505695"/>
              <a:satOff val="-11613"/>
              <a:lumOff val="-7843"/>
              <a:alphaOff val="0"/>
            </a:schemeClr>
          </a:effectRef>
          <a:fontRef idx="minor">
            <a:schemeClr val="lt1"/>
          </a:fontRef>
        </p:style>
        <p:txBody>
          <a:bodyPr/>
          <a:lstStyle/>
          <a:p>
            <a:endParaRPr lang="en-US"/>
          </a:p>
        </p:txBody>
      </p:sp>
      <p:sp>
        <p:nvSpPr>
          <p:cNvPr id="7" name="Rectangle 6" descr="Upward trend">
            <a:extLst>
              <a:ext uri="{FF2B5EF4-FFF2-40B4-BE49-F238E27FC236}">
                <a16:creationId xmlns:a16="http://schemas.microsoft.com/office/drawing/2014/main" id="{903EEDD3-A271-DE23-43E0-3ADA042C83BA}"/>
              </a:ext>
            </a:extLst>
          </p:cNvPr>
          <p:cNvSpPr/>
          <p:nvPr/>
        </p:nvSpPr>
        <p:spPr>
          <a:xfrm>
            <a:off x="1130329" y="4647442"/>
            <a:ext cx="653657" cy="653657"/>
          </a:xfrm>
          <a:prstGeom prst="rect">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p:spPr>
        <p:style>
          <a:lnRef idx="2">
            <a:schemeClr val="lt1">
              <a:hueOff val="0"/>
              <a:satOff val="0"/>
              <a:lumOff val="0"/>
              <a:alphaOff val="0"/>
            </a:schemeClr>
          </a:lnRef>
          <a:fillRef idx="1">
            <a:scrgbClr r="0" g="0" b="0"/>
          </a:fillRef>
          <a:effectRef idx="0">
            <a:schemeClr val="accent5">
              <a:hueOff val="-2252848"/>
              <a:satOff val="-5806"/>
              <a:lumOff val="-3922"/>
              <a:alphaOff val="0"/>
            </a:schemeClr>
          </a:effectRef>
          <a:fontRef idx="minor">
            <a:schemeClr val="lt1"/>
          </a:fontRef>
        </p:style>
        <p:txBody>
          <a:bodyPr/>
          <a:lstStyle/>
          <a:p>
            <a:endParaRPr lang="en-US"/>
          </a:p>
        </p:txBody>
      </p:sp>
      <p:sp>
        <p:nvSpPr>
          <p:cNvPr id="8" name="Rectangle 7" descr="Scales of Justice">
            <a:extLst>
              <a:ext uri="{FF2B5EF4-FFF2-40B4-BE49-F238E27FC236}">
                <a16:creationId xmlns:a16="http://schemas.microsoft.com/office/drawing/2014/main" id="{C4D3E8DE-ED8D-40D0-D118-F27E4A581FD9}"/>
              </a:ext>
            </a:extLst>
          </p:cNvPr>
          <p:cNvSpPr/>
          <p:nvPr/>
        </p:nvSpPr>
        <p:spPr>
          <a:xfrm>
            <a:off x="5585751" y="4627578"/>
            <a:ext cx="653657" cy="653657"/>
          </a:xfrm>
          <a:prstGeom prst="rect">
            <a:avLst/>
          </a:prstGeom>
          <a: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a:blipFill>
        </p:spPr>
        <p:style>
          <a:lnRef idx="2">
            <a:schemeClr val="lt1">
              <a:hueOff val="0"/>
              <a:satOff val="0"/>
              <a:lumOff val="0"/>
              <a:alphaOff val="0"/>
            </a:schemeClr>
          </a:lnRef>
          <a:fillRef idx="1">
            <a:scrgbClr r="0" g="0" b="0"/>
          </a:fillRef>
          <a:effectRef idx="0">
            <a:schemeClr val="accent5">
              <a:hueOff val="-6758543"/>
              <a:satOff val="-17419"/>
              <a:lumOff val="-11765"/>
              <a:alphaOff val="0"/>
            </a:schemeClr>
          </a:effectRef>
          <a:fontRef idx="minor">
            <a:schemeClr val="lt1"/>
          </a:fontRef>
        </p:style>
        <p:txBody>
          <a:bodyPr/>
          <a:lstStyle/>
          <a:p>
            <a:endParaRPr lang="en-US"/>
          </a:p>
        </p:txBody>
      </p:sp>
      <p:sp>
        <p:nvSpPr>
          <p:cNvPr id="9" name="Content Placeholder 7">
            <a:extLst>
              <a:ext uri="{FF2B5EF4-FFF2-40B4-BE49-F238E27FC236}">
                <a16:creationId xmlns:a16="http://schemas.microsoft.com/office/drawing/2014/main" id="{8DD8B78B-DDEA-9B04-69BA-1171984696C5}"/>
              </a:ext>
            </a:extLst>
          </p:cNvPr>
          <p:cNvSpPr>
            <a:spLocks noGrp="1"/>
          </p:cNvSpPr>
          <p:nvPr>
            <p:ph idx="1"/>
          </p:nvPr>
        </p:nvSpPr>
        <p:spPr>
          <a:xfrm>
            <a:off x="8193505" y="2743200"/>
            <a:ext cx="3648369" cy="2296987"/>
          </a:xfrm>
        </p:spPr>
        <p:txBody>
          <a:bodyPr anchor="ctr">
            <a:normAutofit/>
          </a:bodyPr>
          <a:lstStyle/>
          <a:p>
            <a:pPr lvl="0">
              <a:defRPr cap="all"/>
            </a:pPr>
            <a:r>
              <a:rPr lang="en-US" dirty="0">
                <a:solidFill>
                  <a:schemeClr val="tx2"/>
                </a:solidFill>
              </a:rPr>
              <a:t>Work hard</a:t>
            </a:r>
          </a:p>
          <a:p>
            <a:pPr lvl="0">
              <a:defRPr cap="all"/>
            </a:pPr>
            <a:r>
              <a:rPr lang="en-US" dirty="0">
                <a:solidFill>
                  <a:schemeClr val="tx2"/>
                </a:solidFill>
              </a:rPr>
              <a:t>Have fun</a:t>
            </a:r>
          </a:p>
          <a:p>
            <a:pPr marL="0" indent="0">
              <a:buNone/>
            </a:pPr>
            <a:endParaRPr lang="en-US" dirty="0">
              <a:solidFill>
                <a:schemeClr val="tx2"/>
              </a:solidFill>
            </a:endParaRPr>
          </a:p>
        </p:txBody>
      </p:sp>
    </p:spTree>
    <p:extLst>
      <p:ext uri="{BB962C8B-B14F-4D97-AF65-F5344CB8AC3E}">
        <p14:creationId xmlns:p14="http://schemas.microsoft.com/office/powerpoint/2010/main" val="2057105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solidFill>
                  <a:srgbClr val="00B0F0"/>
                </a:solidFill>
                <a:latin typeface="Trebuchet MS" panose="020B0703020202090204" pitchFamily="34" charset="0"/>
              </a:rPr>
              <a:t>The course aims at enhancing leaders’ capabilities to</a:t>
            </a:r>
          </a:p>
        </p:txBody>
      </p:sp>
      <p:graphicFrame>
        <p:nvGraphicFramePr>
          <p:cNvPr id="17" name="Content Placeholder 2">
            <a:extLst>
              <a:ext uri="{FF2B5EF4-FFF2-40B4-BE49-F238E27FC236}">
                <a16:creationId xmlns:a16="http://schemas.microsoft.com/office/drawing/2014/main" id="{0AFD1401-0BFD-6949-EC28-A0FC5B6E8D21}"/>
              </a:ext>
            </a:extLst>
          </p:cNvPr>
          <p:cNvGraphicFramePr>
            <a:graphicFrameLocks noGrp="1"/>
          </p:cNvGraphicFramePr>
          <p:nvPr>
            <p:ph idx="1"/>
            <p:extLst>
              <p:ext uri="{D42A27DB-BD31-4B8C-83A1-F6EECF244321}">
                <p14:modId xmlns:p14="http://schemas.microsoft.com/office/powerpoint/2010/main" val="316708645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a:extLst>
              <a:ext uri="{FF2B5EF4-FFF2-40B4-BE49-F238E27FC236}">
                <a16:creationId xmlns:a16="http://schemas.microsoft.com/office/drawing/2014/main" id="{4F45785B-79FC-BFE4-B881-498873C25513}"/>
              </a:ext>
            </a:extLst>
          </p:cNvPr>
          <p:cNvSpPr>
            <a:spLocks noGrp="1"/>
          </p:cNvSpPr>
          <p:nvPr>
            <p:ph type="ftr" sz="quarter" idx="11"/>
          </p:nvPr>
        </p:nvSpPr>
        <p:spPr>
          <a:xfrm>
            <a:off x="31069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2227560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3FA36-A3F8-844A-BF36-56705E02A9D5}"/>
              </a:ext>
            </a:extLst>
          </p:cNvPr>
          <p:cNvSpPr>
            <a:spLocks noGrp="1"/>
          </p:cNvSpPr>
          <p:nvPr>
            <p:ph type="title"/>
          </p:nvPr>
        </p:nvSpPr>
        <p:spPr>
          <a:xfrm>
            <a:off x="1097280" y="516835"/>
            <a:ext cx="5977937" cy="1666501"/>
          </a:xfrm>
        </p:spPr>
        <p:txBody>
          <a:bodyPr>
            <a:normAutofit/>
          </a:bodyPr>
          <a:lstStyle/>
          <a:p>
            <a:r>
              <a:rPr lang="en-US" sz="4000" dirty="0"/>
              <a:t>Common mistakes of business decisions</a:t>
            </a:r>
          </a:p>
        </p:txBody>
      </p:sp>
      <p:sp>
        <p:nvSpPr>
          <p:cNvPr id="3" name="Content Placeholder 2">
            <a:extLst>
              <a:ext uri="{FF2B5EF4-FFF2-40B4-BE49-F238E27FC236}">
                <a16:creationId xmlns:a16="http://schemas.microsoft.com/office/drawing/2014/main" id="{148D3261-B948-CA4A-90AF-CFF895A62CEA}"/>
              </a:ext>
            </a:extLst>
          </p:cNvPr>
          <p:cNvSpPr>
            <a:spLocks noGrp="1"/>
          </p:cNvSpPr>
          <p:nvPr>
            <p:ph idx="1"/>
          </p:nvPr>
        </p:nvSpPr>
        <p:spPr>
          <a:xfrm>
            <a:off x="1097279" y="2236304"/>
            <a:ext cx="5977938" cy="3652667"/>
          </a:xfrm>
        </p:spPr>
        <p:txBody>
          <a:bodyPr>
            <a:normAutofit/>
          </a:bodyPr>
          <a:lstStyle/>
          <a:p>
            <a:pPr marL="234950" indent="-234950">
              <a:buFont typeface="Arial" panose="020B0604020202020204" pitchFamily="34" charset="0"/>
              <a:buChar char="•"/>
            </a:pPr>
            <a:r>
              <a:rPr lang="en-US" sz="1800" dirty="0"/>
              <a:t>Unclear business guidance</a:t>
            </a:r>
          </a:p>
          <a:p>
            <a:pPr marL="234950" indent="-234950">
              <a:buFont typeface="Arial" panose="020B0604020202020204" pitchFamily="34" charset="0"/>
              <a:buChar char="•"/>
            </a:pPr>
            <a:r>
              <a:rPr lang="en-US" sz="1800" dirty="0"/>
              <a:t>Distracted by past decisions and sunk cost</a:t>
            </a:r>
          </a:p>
          <a:p>
            <a:pPr marL="234950" indent="-234950">
              <a:buFont typeface="Arial" panose="020B0604020202020204" pitchFamily="34" charset="0"/>
              <a:buChar char="•"/>
            </a:pPr>
            <a:r>
              <a:rPr lang="en-US" sz="1800" dirty="0"/>
              <a:t>Drown by data: unclear purpose</a:t>
            </a:r>
          </a:p>
          <a:p>
            <a:pPr marL="234950" indent="-234950">
              <a:buFont typeface="Arial" panose="020B0604020202020204" pitchFamily="34" charset="0"/>
              <a:buChar char="•"/>
            </a:pPr>
            <a:r>
              <a:rPr lang="en-US" sz="1800" dirty="0"/>
              <a:t>Lack of autonomy: too many cooks</a:t>
            </a:r>
          </a:p>
          <a:p>
            <a:pPr marL="234950" indent="-234950">
              <a:buFont typeface="Arial" panose="020B0604020202020204" pitchFamily="34" charset="0"/>
              <a:buChar char="•"/>
            </a:pPr>
            <a:r>
              <a:rPr lang="en-US" sz="1800" dirty="0"/>
              <a:t>Fail to EXECUTE</a:t>
            </a:r>
          </a:p>
          <a:p>
            <a:pPr marL="234950" indent="-234950">
              <a:buFont typeface="Arial" panose="020B0604020202020204" pitchFamily="34" charset="0"/>
              <a:buChar char="•"/>
            </a:pPr>
            <a:r>
              <a:rPr lang="en-US" sz="1800" dirty="0"/>
              <a:t>Too slow to adapt</a:t>
            </a:r>
          </a:p>
          <a:p>
            <a:pPr marL="234950" indent="-234950">
              <a:buFont typeface="Arial" panose="020B0604020202020204" pitchFamily="34" charset="0"/>
              <a:buChar char="•"/>
            </a:pPr>
            <a:r>
              <a:rPr lang="en-US" sz="1800" dirty="0"/>
              <a:t>Difficult to be decisive and deliberative</a:t>
            </a:r>
          </a:p>
          <a:p>
            <a:pPr marL="234950" indent="-234950">
              <a:buFont typeface="Arial" panose="020B0604020202020204" pitchFamily="34" charset="0"/>
              <a:buChar char="•"/>
            </a:pPr>
            <a:r>
              <a:rPr lang="en-US" sz="1800" b="1" dirty="0"/>
              <a:t>…</a:t>
            </a:r>
          </a:p>
          <a:p>
            <a:endParaRPr lang="en-US" sz="1800" b="1" cap="all" dirty="0"/>
          </a:p>
          <a:p>
            <a:endParaRPr lang="en-US" sz="1800" dirty="0"/>
          </a:p>
        </p:txBody>
      </p:sp>
      <p:sp>
        <p:nvSpPr>
          <p:cNvPr id="5" name="Slide Number Placeholder 4">
            <a:extLst>
              <a:ext uri="{FF2B5EF4-FFF2-40B4-BE49-F238E27FC236}">
                <a16:creationId xmlns:a16="http://schemas.microsoft.com/office/drawing/2014/main" id="{4DFFA1E5-2BA7-BC4C-8ECE-F7129450C276}"/>
              </a:ext>
            </a:extLst>
          </p:cNvPr>
          <p:cNvSpPr>
            <a:spLocks noGrp="1"/>
          </p:cNvSpPr>
          <p:nvPr>
            <p:ph type="sldNum" sz="quarter" idx="12"/>
          </p:nvPr>
        </p:nvSpPr>
        <p:spPr/>
        <p:txBody>
          <a:bodyPr>
            <a:normAutofit/>
          </a:bodyPr>
          <a:lstStyle/>
          <a:p>
            <a:pPr>
              <a:spcAft>
                <a:spcPts val="600"/>
              </a:spcAft>
            </a:pPr>
            <a:fld id="{F65B47E9-A988-1A45-BA38-2BAAB5995B77}" type="slidenum">
              <a:rPr lang="en-US" smtClean="0"/>
              <a:pPr>
                <a:spcAft>
                  <a:spcPts val="600"/>
                </a:spcAft>
              </a:pPr>
              <a:t>3</a:t>
            </a:fld>
            <a:endParaRPr lang="en-US"/>
          </a:p>
        </p:txBody>
      </p:sp>
      <p:pic>
        <p:nvPicPr>
          <p:cNvPr id="6" name="Picture 5">
            <a:extLst>
              <a:ext uri="{FF2B5EF4-FFF2-40B4-BE49-F238E27FC236}">
                <a16:creationId xmlns:a16="http://schemas.microsoft.com/office/drawing/2014/main" id="{54DC67A8-21C0-9640-B456-5CA46CACE828}"/>
              </a:ext>
            </a:extLst>
          </p:cNvPr>
          <p:cNvPicPr>
            <a:picLocks noChangeAspect="1"/>
          </p:cNvPicPr>
          <p:nvPr/>
        </p:nvPicPr>
        <p:blipFill rotWithShape="1">
          <a:blip r:embed="rId3"/>
          <a:srcRect l="34149" r="34796"/>
          <a:stretch/>
        </p:blipFill>
        <p:spPr>
          <a:xfrm>
            <a:off x="7611902" y="10"/>
            <a:ext cx="4580097" cy="6857990"/>
          </a:xfrm>
          <a:prstGeom prst="rect">
            <a:avLst/>
          </a:prstGeom>
        </p:spPr>
      </p:pic>
      <p:sp>
        <p:nvSpPr>
          <p:cNvPr id="4" name="Footer Placeholder 2">
            <a:extLst>
              <a:ext uri="{FF2B5EF4-FFF2-40B4-BE49-F238E27FC236}">
                <a16:creationId xmlns:a16="http://schemas.microsoft.com/office/drawing/2014/main" id="{4C264A7A-9A48-4216-DAA8-A78600CD149F}"/>
              </a:ext>
            </a:extLst>
          </p:cNvPr>
          <p:cNvSpPr>
            <a:spLocks noGrp="1"/>
          </p:cNvSpPr>
          <p:nvPr>
            <p:ph type="ftr" sz="quarter" idx="11"/>
          </p:nvPr>
        </p:nvSpPr>
        <p:spPr>
          <a:xfrm>
            <a:off x="31069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1072781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C183D7F6-B498-43B3-948B-1728B52AA6E4}">
                <adec:decorative xmlns:adec="http://schemas.microsoft.com/office/drawing/2017/decorative" val="1"/>
              </a:ext>
            </a:extLst>
          </p:cNvPr>
          <p:cNvPicPr>
            <a:picLocks noChangeAspect="1"/>
          </p:cNvPicPr>
          <p:nvPr/>
        </p:nvPicPr>
        <p:blipFill>
          <a:blip r:embed="rId3">
            <a:alphaModFix amt="85000"/>
          </a:blip>
          <a:stretch>
            <a:fillRect/>
          </a:stretch>
        </p:blipFill>
        <p:spPr>
          <a:xfrm>
            <a:off x="178035" y="1737360"/>
            <a:ext cx="4600138" cy="4600138"/>
          </a:xfrm>
          <a:prstGeom prst="rect">
            <a:avLst/>
          </a:prstGeom>
          <a:ln>
            <a:noFill/>
          </a:ln>
          <a:effectLst>
            <a:outerShdw blurRad="190500" algn="tl" rotWithShape="0">
              <a:srgbClr val="000000">
                <a:alpha val="70000"/>
              </a:srgbClr>
            </a:outerShdw>
          </a:effectLst>
        </p:spPr>
      </p:pic>
      <p:sp>
        <p:nvSpPr>
          <p:cNvPr id="2" name="Title 1"/>
          <p:cNvSpPr>
            <a:spLocks noGrp="1"/>
          </p:cNvSpPr>
          <p:nvPr>
            <p:ph type="title"/>
          </p:nvPr>
        </p:nvSpPr>
        <p:spPr/>
        <p:txBody>
          <a:bodyPr numCol="1">
            <a:normAutofit/>
          </a:bodyPr>
          <a:lstStyle/>
          <a:p>
            <a:r>
              <a:rPr lang="en-US" sz="3200" dirty="0">
                <a:solidFill>
                  <a:srgbClr val="00B0F0"/>
                </a:solidFill>
              </a:rPr>
              <a:t>Systematic decision-making approach</a:t>
            </a:r>
          </a:p>
        </p:txBody>
      </p:sp>
      <p:graphicFrame>
        <p:nvGraphicFramePr>
          <p:cNvPr id="30" name="Diagram 29"/>
          <p:cNvGraphicFramePr/>
          <p:nvPr>
            <p:extLst>
              <p:ext uri="{D42A27DB-BD31-4B8C-83A1-F6EECF244321}">
                <p14:modId xmlns:p14="http://schemas.microsoft.com/office/powerpoint/2010/main" val="2793914885"/>
              </p:ext>
            </p:extLst>
          </p:nvPr>
        </p:nvGraphicFramePr>
        <p:xfrm>
          <a:off x="178035" y="2437444"/>
          <a:ext cx="6307700" cy="327558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p:cNvSpPr txBox="1"/>
          <p:nvPr/>
        </p:nvSpPr>
        <p:spPr>
          <a:xfrm>
            <a:off x="5603989" y="3852763"/>
            <a:ext cx="6005450" cy="646331"/>
          </a:xfrm>
          <a:prstGeom prst="rect">
            <a:avLst/>
          </a:prstGeom>
          <a:noFill/>
        </p:spPr>
        <p:txBody>
          <a:bodyPr wrap="square" numCol="1" rtlCol="0">
            <a:spAutoFit/>
          </a:bodyPr>
          <a:lstStyle/>
          <a:p>
            <a:r>
              <a:rPr lang="en-US" dirty="0"/>
              <a:t>Decision tree, Simulation, Forecasting methods, and Optimization</a:t>
            </a:r>
          </a:p>
        </p:txBody>
      </p:sp>
      <p:sp>
        <p:nvSpPr>
          <p:cNvPr id="9" name="TextBox 8"/>
          <p:cNvSpPr txBox="1"/>
          <p:nvPr/>
        </p:nvSpPr>
        <p:spPr>
          <a:xfrm>
            <a:off x="5603989" y="4943061"/>
            <a:ext cx="5717457" cy="369332"/>
          </a:xfrm>
          <a:prstGeom prst="rect">
            <a:avLst/>
          </a:prstGeom>
          <a:noFill/>
        </p:spPr>
        <p:txBody>
          <a:bodyPr wrap="square" numCol="1" rtlCol="0">
            <a:spAutoFit/>
          </a:bodyPr>
          <a:lstStyle/>
          <a:p>
            <a:r>
              <a:rPr lang="en-US" dirty="0"/>
              <a:t>Risking taking and intuitive judgment</a:t>
            </a:r>
          </a:p>
        </p:txBody>
      </p:sp>
      <p:sp>
        <p:nvSpPr>
          <p:cNvPr id="7" name="Rectangle 6"/>
          <p:cNvSpPr/>
          <p:nvPr/>
        </p:nvSpPr>
        <p:spPr>
          <a:xfrm>
            <a:off x="5603989" y="2635905"/>
            <a:ext cx="5480828" cy="369332"/>
          </a:xfrm>
          <a:prstGeom prst="rect">
            <a:avLst/>
          </a:prstGeom>
        </p:spPr>
        <p:txBody>
          <a:bodyPr wrap="square" numCol="1">
            <a:spAutoFit/>
          </a:bodyPr>
          <a:lstStyle/>
          <a:p>
            <a:r>
              <a:rPr lang="en-US" dirty="0"/>
              <a:t>Business strategy, value chain and data-driven culture</a:t>
            </a:r>
          </a:p>
        </p:txBody>
      </p:sp>
      <p:sp>
        <p:nvSpPr>
          <p:cNvPr id="3" name="Footer Placeholder 2">
            <a:extLst>
              <a:ext uri="{FF2B5EF4-FFF2-40B4-BE49-F238E27FC236}">
                <a16:creationId xmlns:a16="http://schemas.microsoft.com/office/drawing/2014/main" id="{1470DFAB-7338-8968-5277-DFF50511F44A}"/>
              </a:ext>
            </a:extLst>
          </p:cNvPr>
          <p:cNvSpPr>
            <a:spLocks noGrp="1"/>
          </p:cNvSpPr>
          <p:nvPr>
            <p:ph type="ftr" sz="quarter" idx="11"/>
          </p:nvPr>
        </p:nvSpPr>
        <p:spPr>
          <a:xfrm>
            <a:off x="31069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172177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D231D-B192-0344-B29A-A71B0EA6A438}"/>
              </a:ext>
            </a:extLst>
          </p:cNvPr>
          <p:cNvSpPr>
            <a:spLocks noGrp="1"/>
          </p:cNvSpPr>
          <p:nvPr>
            <p:ph type="title"/>
          </p:nvPr>
        </p:nvSpPr>
        <p:spPr>
          <a:xfrm>
            <a:off x="8096885" y="640080"/>
            <a:ext cx="3659246" cy="2926080"/>
          </a:xfrm>
        </p:spPr>
        <p:txBody>
          <a:bodyPr vert="horz" lIns="91440" tIns="45720" rIns="91440" bIns="45720" rtlCol="0" anchor="b">
            <a:normAutofit/>
          </a:bodyPr>
          <a:lstStyle/>
          <a:p>
            <a:r>
              <a:rPr lang="en-US" sz="4400" dirty="0"/>
              <a:t>TCMT 612: Course outline</a:t>
            </a:r>
          </a:p>
        </p:txBody>
      </p:sp>
      <p:sp>
        <p:nvSpPr>
          <p:cNvPr id="5" name="Slide Number Placeholder 4">
            <a:extLst>
              <a:ext uri="{FF2B5EF4-FFF2-40B4-BE49-F238E27FC236}">
                <a16:creationId xmlns:a16="http://schemas.microsoft.com/office/drawing/2014/main" id="{ACB72113-7211-0240-AF30-656DAE4B3793}"/>
              </a:ext>
            </a:extLst>
          </p:cNvPr>
          <p:cNvSpPr>
            <a:spLocks noGrp="1"/>
          </p:cNvSpPr>
          <p:nvPr>
            <p:ph type="sldNum" sz="quarter" idx="12"/>
          </p:nvPr>
        </p:nvSpPr>
        <p:spPr>
          <a:xfrm>
            <a:off x="11030574" y="6459785"/>
            <a:ext cx="725557" cy="365125"/>
          </a:xfrm>
        </p:spPr>
        <p:txBody>
          <a:bodyPr vert="horz" lIns="91440" tIns="45720" rIns="91440" bIns="45720" rtlCol="0" anchor="ctr">
            <a:normAutofit/>
          </a:bodyPr>
          <a:lstStyle/>
          <a:p>
            <a:pPr>
              <a:spcAft>
                <a:spcPts val="600"/>
              </a:spcAft>
            </a:pPr>
            <a:fld id="{F65B47E9-A988-1A45-BA38-2BAAB5995B77}" type="slidenum">
              <a:rPr lang="en-US" sz="1050" smtClean="0">
                <a:solidFill>
                  <a:srgbClr val="FFFFFF"/>
                </a:solidFill>
              </a:rPr>
              <a:pPr>
                <a:spcAft>
                  <a:spcPts val="600"/>
                </a:spcAft>
              </a:pPr>
              <a:t>5</a:t>
            </a:fld>
            <a:endParaRPr lang="en-US" sz="1050">
              <a:solidFill>
                <a:srgbClr val="FFFFFF"/>
              </a:solidFill>
            </a:endParaRPr>
          </a:p>
        </p:txBody>
      </p:sp>
      <p:graphicFrame>
        <p:nvGraphicFramePr>
          <p:cNvPr id="7" name="Table 6">
            <a:extLst>
              <a:ext uri="{FF2B5EF4-FFF2-40B4-BE49-F238E27FC236}">
                <a16:creationId xmlns:a16="http://schemas.microsoft.com/office/drawing/2014/main" id="{CCD2221C-5616-7721-F548-4A18E0105E8C}"/>
              </a:ext>
            </a:extLst>
          </p:cNvPr>
          <p:cNvGraphicFramePr>
            <a:graphicFrameLocks noGrp="1"/>
          </p:cNvGraphicFramePr>
          <p:nvPr>
            <p:extLst>
              <p:ext uri="{D42A27DB-BD31-4B8C-83A1-F6EECF244321}">
                <p14:modId xmlns:p14="http://schemas.microsoft.com/office/powerpoint/2010/main" val="538239732"/>
              </p:ext>
            </p:extLst>
          </p:nvPr>
        </p:nvGraphicFramePr>
        <p:xfrm>
          <a:off x="694839" y="369151"/>
          <a:ext cx="6210202" cy="5804168"/>
        </p:xfrm>
        <a:graphic>
          <a:graphicData uri="http://schemas.openxmlformats.org/drawingml/2006/table">
            <a:tbl>
              <a:tblPr firstRow="1" bandRow="1">
                <a:noFill/>
              </a:tblPr>
              <a:tblGrid>
                <a:gridCol w="1315241">
                  <a:extLst>
                    <a:ext uri="{9D8B030D-6E8A-4147-A177-3AD203B41FA5}">
                      <a16:colId xmlns:a16="http://schemas.microsoft.com/office/drawing/2014/main" val="1676678886"/>
                    </a:ext>
                  </a:extLst>
                </a:gridCol>
                <a:gridCol w="4894961">
                  <a:extLst>
                    <a:ext uri="{9D8B030D-6E8A-4147-A177-3AD203B41FA5}">
                      <a16:colId xmlns:a16="http://schemas.microsoft.com/office/drawing/2014/main" val="2657652661"/>
                    </a:ext>
                  </a:extLst>
                </a:gridCol>
              </a:tblGrid>
              <a:tr h="416522">
                <a:tc>
                  <a:txBody>
                    <a:bodyPr/>
                    <a:lstStyle/>
                    <a:p>
                      <a:pPr algn="ctr" fontAlgn="b"/>
                      <a:r>
                        <a:rPr lang="en-US" sz="1400" b="1" i="0" u="none" strike="noStrike">
                          <a:solidFill>
                            <a:srgbClr val="FFFFFF"/>
                          </a:solidFill>
                          <a:effectLst/>
                          <a:latin typeface="Franklin Gothic Book" panose="020B0503020102020204" pitchFamily="34" charset="0"/>
                        </a:rPr>
                        <a:t>Module #</a:t>
                      </a:r>
                    </a:p>
                  </a:txBody>
                  <a:tcPr marL="208960" marR="125376" marT="125376" marB="125376" anchor="b">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pPr algn="ctr" fontAlgn="b"/>
                      <a:r>
                        <a:rPr lang="en-US" sz="1400" b="1" i="0" u="none" strike="noStrike">
                          <a:solidFill>
                            <a:srgbClr val="FFFFFF"/>
                          </a:solidFill>
                          <a:effectLst/>
                          <a:latin typeface="Franklin Gothic Book" panose="020B0503020102020204" pitchFamily="34" charset="0"/>
                        </a:rPr>
                        <a:t>Module Title</a:t>
                      </a:r>
                    </a:p>
                  </a:txBody>
                  <a:tcPr marL="208960" marR="125376" marT="125376" marB="125376" anchor="b">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lnB>
                    <a:solidFill>
                      <a:srgbClr val="636B68">
                        <a:alpha val="69804"/>
                      </a:srgbClr>
                    </a:solidFill>
                  </a:tcPr>
                </a:tc>
                <a:extLst>
                  <a:ext uri="{0D108BD9-81ED-4DB2-BD59-A6C34878D82A}">
                    <a16:rowId xmlns:a16="http://schemas.microsoft.com/office/drawing/2014/main" val="2214889045"/>
                  </a:ext>
                </a:extLst>
              </a:tr>
              <a:tr h="581524">
                <a:tc>
                  <a:txBody>
                    <a:bodyPr/>
                    <a:lstStyle/>
                    <a:p>
                      <a:pPr algn="ctr" fontAlgn="b"/>
                      <a:r>
                        <a:rPr lang="en-US" sz="1400" b="0" i="0" u="none" strike="noStrike" dirty="0">
                          <a:solidFill>
                            <a:schemeClr val="tx1">
                              <a:lumMod val="85000"/>
                              <a:lumOff val="15000"/>
                            </a:schemeClr>
                          </a:solidFill>
                          <a:effectLst/>
                          <a:latin typeface="Franklin Gothic Book" panose="020B0503020102020204" pitchFamily="34" charset="0"/>
                        </a:rPr>
                        <a:t>1</a:t>
                      </a:r>
                    </a:p>
                  </a:txBody>
                  <a:tcPr marL="208960" marR="125376" marT="125376" marB="125376" anchor="b">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algn="l" fontAlgn="b"/>
                      <a:r>
                        <a:rPr lang="en-US" sz="1400" b="0" i="0" u="none" strike="noStrike" dirty="0">
                          <a:solidFill>
                            <a:schemeClr val="tx1">
                              <a:lumMod val="85000"/>
                              <a:lumOff val="15000"/>
                            </a:schemeClr>
                          </a:solidFill>
                          <a:effectLst/>
                          <a:latin typeface="Trebuchet MS" panose="020B0603020202020204" pitchFamily="34" charset="0"/>
                        </a:rPr>
                        <a:t>Roles of data analytics and human in decision-making</a:t>
                      </a:r>
                    </a:p>
                  </a:txBody>
                  <a:tcPr marL="208960" marR="125376" marT="125376" marB="125376" anchor="b">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3083279137"/>
                  </a:ext>
                </a:extLst>
              </a:tr>
              <a:tr h="416522">
                <a:tc>
                  <a:txBody>
                    <a:bodyPr/>
                    <a:lstStyle/>
                    <a:p>
                      <a:pPr algn="ctr" fontAlgn="b"/>
                      <a:r>
                        <a:rPr lang="en-US" sz="1400" b="0" i="0" u="none" strike="noStrike">
                          <a:solidFill>
                            <a:schemeClr val="tx1">
                              <a:lumMod val="85000"/>
                              <a:lumOff val="15000"/>
                            </a:schemeClr>
                          </a:solidFill>
                          <a:effectLst/>
                          <a:latin typeface="Franklin Gothic Book" panose="020B0503020102020204" pitchFamily="34" charset="0"/>
                        </a:rPr>
                        <a:t>2</a:t>
                      </a:r>
                    </a:p>
                  </a:txBody>
                  <a:tcPr marL="208960" marR="125376" marT="125376" marB="125376" anchor="b">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algn="l" fontAlgn="b"/>
                      <a:r>
                        <a:rPr lang="en-US" sz="1400" b="0" i="0" u="none" strike="noStrike" dirty="0">
                          <a:solidFill>
                            <a:schemeClr val="tx1">
                              <a:lumMod val="85000"/>
                              <a:lumOff val="15000"/>
                            </a:schemeClr>
                          </a:solidFill>
                          <a:effectLst/>
                          <a:latin typeface="Trebuchet MS" panose="020B0603020202020204" pitchFamily="34" charset="0"/>
                        </a:rPr>
                        <a:t>Intuitive Judgment in decision making</a:t>
                      </a:r>
                    </a:p>
                  </a:txBody>
                  <a:tcPr marL="208960" marR="125376" marT="125376" marB="125376" anchor="b">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1778537606"/>
                  </a:ext>
                </a:extLst>
              </a:tr>
              <a:tr h="416522">
                <a:tc>
                  <a:txBody>
                    <a:bodyPr/>
                    <a:lstStyle/>
                    <a:p>
                      <a:pPr algn="ctr" fontAlgn="b"/>
                      <a:r>
                        <a:rPr lang="en-US" sz="1400" b="0" i="0" u="none" strike="noStrike">
                          <a:solidFill>
                            <a:schemeClr val="tx1">
                              <a:lumMod val="85000"/>
                              <a:lumOff val="15000"/>
                            </a:schemeClr>
                          </a:solidFill>
                          <a:effectLst/>
                          <a:latin typeface="Franklin Gothic Book" panose="020B0503020102020204" pitchFamily="34" charset="0"/>
                        </a:rPr>
                        <a:t>3</a:t>
                      </a:r>
                    </a:p>
                  </a:txBody>
                  <a:tcPr marL="208960" marR="125376" marT="125376" marB="125376" anchor="b">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algn="l" fontAlgn="b"/>
                      <a:r>
                        <a:rPr lang="en-US" sz="1400" b="0" i="0" u="none" strike="noStrike">
                          <a:solidFill>
                            <a:schemeClr val="tx1">
                              <a:lumMod val="85000"/>
                              <a:lumOff val="15000"/>
                            </a:schemeClr>
                          </a:solidFill>
                          <a:effectLst/>
                          <a:latin typeface="Trebuchet MS" panose="020B0603020202020204" pitchFamily="34" charset="0"/>
                        </a:rPr>
                        <a:t>Intuitive Judgment in competitive environments</a:t>
                      </a:r>
                    </a:p>
                  </a:txBody>
                  <a:tcPr marL="208960" marR="125376" marT="125376" marB="125376" anchor="b">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2271180920"/>
                  </a:ext>
                </a:extLst>
              </a:tr>
              <a:tr h="581524">
                <a:tc>
                  <a:txBody>
                    <a:bodyPr/>
                    <a:lstStyle/>
                    <a:p>
                      <a:pPr algn="ctr" fontAlgn="b"/>
                      <a:r>
                        <a:rPr lang="en-US" sz="1400" b="0" i="0" u="none" strike="noStrike">
                          <a:solidFill>
                            <a:schemeClr val="tx1">
                              <a:lumMod val="85000"/>
                              <a:lumOff val="15000"/>
                            </a:schemeClr>
                          </a:solidFill>
                          <a:effectLst/>
                          <a:latin typeface="Franklin Gothic Book" panose="020B0503020102020204" pitchFamily="34" charset="0"/>
                        </a:rPr>
                        <a:t>4</a:t>
                      </a:r>
                    </a:p>
                  </a:txBody>
                  <a:tcPr marL="208960" marR="125376" marT="125376" marB="125376" anchor="b">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algn="l" fontAlgn="b"/>
                      <a:r>
                        <a:rPr lang="en-US" sz="1400" b="0" i="0" u="none" strike="noStrike" dirty="0">
                          <a:solidFill>
                            <a:schemeClr val="tx1">
                              <a:lumMod val="85000"/>
                              <a:lumOff val="15000"/>
                            </a:schemeClr>
                          </a:solidFill>
                          <a:effectLst/>
                          <a:latin typeface="Trebuchet MS" panose="020B0603020202020204" pitchFamily="34" charset="0"/>
                        </a:rPr>
                        <a:t>Data-driven decision-making: decision tree method</a:t>
                      </a:r>
                    </a:p>
                  </a:txBody>
                  <a:tcPr marL="208960" marR="125376" marT="125376" marB="125376" anchor="b">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1712584933"/>
                  </a:ext>
                </a:extLst>
              </a:tr>
              <a:tr h="416522">
                <a:tc>
                  <a:txBody>
                    <a:bodyPr/>
                    <a:lstStyle/>
                    <a:p>
                      <a:pPr algn="ctr" fontAlgn="b"/>
                      <a:r>
                        <a:rPr lang="en-US" sz="1400" b="0" i="0" u="none" strike="noStrike">
                          <a:solidFill>
                            <a:schemeClr val="tx1">
                              <a:lumMod val="85000"/>
                              <a:lumOff val="15000"/>
                            </a:schemeClr>
                          </a:solidFill>
                          <a:effectLst/>
                          <a:latin typeface="Franklin Gothic Book" panose="020B0503020102020204" pitchFamily="34" charset="0"/>
                        </a:rPr>
                        <a:t>5</a:t>
                      </a:r>
                    </a:p>
                  </a:txBody>
                  <a:tcPr marL="208960" marR="125376" marT="125376" marB="125376" anchor="b">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algn="l" fontAlgn="b"/>
                      <a:r>
                        <a:rPr lang="en-US" sz="1400" b="0" i="0" u="none" strike="noStrike" dirty="0">
                          <a:solidFill>
                            <a:schemeClr val="tx1">
                              <a:lumMod val="85000"/>
                              <a:lumOff val="15000"/>
                            </a:schemeClr>
                          </a:solidFill>
                          <a:effectLst/>
                          <a:latin typeface="Trebuchet MS" panose="020B0603020202020204" pitchFamily="34" charset="0"/>
                        </a:rPr>
                        <a:t>Align decision with business strategy</a:t>
                      </a:r>
                    </a:p>
                  </a:txBody>
                  <a:tcPr marL="208960" marR="125376" marT="125376" marB="125376" anchor="b">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877401394"/>
                  </a:ext>
                </a:extLst>
              </a:tr>
              <a:tr h="416522">
                <a:tc>
                  <a:txBody>
                    <a:bodyPr/>
                    <a:lstStyle/>
                    <a:p>
                      <a:pPr algn="ctr" fontAlgn="b"/>
                      <a:r>
                        <a:rPr lang="en-US" sz="1400" b="0" i="0" u="none" strike="noStrike">
                          <a:solidFill>
                            <a:schemeClr val="tx1">
                              <a:lumMod val="85000"/>
                              <a:lumOff val="15000"/>
                            </a:schemeClr>
                          </a:solidFill>
                          <a:effectLst/>
                          <a:latin typeface="Franklin Gothic Book" panose="020B0503020102020204" pitchFamily="34" charset="0"/>
                        </a:rPr>
                        <a:t> </a:t>
                      </a:r>
                    </a:p>
                  </a:txBody>
                  <a:tcPr marL="208960" marR="125376" marT="125376" marB="125376" anchor="b">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algn="l" fontAlgn="b"/>
                      <a:r>
                        <a:rPr lang="en-US" sz="1400" b="0" i="0" u="none" strike="noStrike">
                          <a:solidFill>
                            <a:schemeClr val="tx1">
                              <a:lumMod val="85000"/>
                              <a:lumOff val="15000"/>
                            </a:schemeClr>
                          </a:solidFill>
                          <a:effectLst/>
                          <a:latin typeface="Trebuchet MS" panose="020B0603020202020204" pitchFamily="34" charset="0"/>
                        </a:rPr>
                        <a:t>Mid-term project</a:t>
                      </a:r>
                    </a:p>
                  </a:txBody>
                  <a:tcPr marL="208960" marR="125376" marT="125376" marB="125376" anchor="b">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round/>
                      <a:headEnd type="none" w="med" len="med"/>
                      <a:tailEnd type="none" w="med" len="med"/>
                    </a:lnB>
                    <a:solidFill>
                      <a:srgbClr val="878E8B">
                        <a:alpha val="30196"/>
                      </a:srgbClr>
                    </a:solidFill>
                  </a:tcPr>
                </a:tc>
                <a:extLst>
                  <a:ext uri="{0D108BD9-81ED-4DB2-BD59-A6C34878D82A}">
                    <a16:rowId xmlns:a16="http://schemas.microsoft.com/office/drawing/2014/main" val="2444170325"/>
                  </a:ext>
                </a:extLst>
              </a:tr>
              <a:tr h="416522">
                <a:tc>
                  <a:txBody>
                    <a:bodyPr/>
                    <a:lstStyle/>
                    <a:p>
                      <a:pPr algn="ctr" fontAlgn="b"/>
                      <a:r>
                        <a:rPr lang="en-US" sz="1400" b="0" i="0" u="none" strike="noStrike">
                          <a:solidFill>
                            <a:schemeClr val="tx1">
                              <a:lumMod val="85000"/>
                              <a:lumOff val="15000"/>
                            </a:schemeClr>
                          </a:solidFill>
                          <a:effectLst/>
                          <a:latin typeface="Franklin Gothic Book" panose="020B0503020102020204" pitchFamily="34" charset="0"/>
                        </a:rPr>
                        <a:t>6</a:t>
                      </a:r>
                    </a:p>
                  </a:txBody>
                  <a:tcPr marL="208960" marR="125376" marT="125376" marB="125376" anchor="b">
                    <a:lnL w="38100" cap="flat" cmpd="sng" algn="ctr">
                      <a:noFill/>
                      <a:prstDash val="solid"/>
                    </a:lnL>
                    <a:lnR w="38100" cap="flat" cmpd="sng" algn="ctr">
                      <a:solidFill>
                        <a:srgbClr val="FFFFFF"/>
                      </a:solidFill>
                      <a:prstDash val="solid"/>
                      <a:round/>
                      <a:headEnd type="none" w="med" len="med"/>
                      <a:tailEnd type="none" w="med" len="me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algn="l" fontAlgn="b"/>
                      <a:r>
                        <a:rPr lang="en-US" sz="1400" b="0" i="0" u="none" strike="noStrike" dirty="0">
                          <a:solidFill>
                            <a:schemeClr val="tx1">
                              <a:lumMod val="85000"/>
                              <a:lumOff val="15000"/>
                            </a:schemeClr>
                          </a:solidFill>
                          <a:effectLst/>
                          <a:latin typeface="Trebuchet MS" panose="020B0603020202020204" pitchFamily="34" charset="0"/>
                        </a:rPr>
                        <a:t>Predictive analytics - forecasting</a:t>
                      </a:r>
                    </a:p>
                  </a:txBody>
                  <a:tcPr marL="208960" marR="125376" marT="125376" marB="125376" anchor="b">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2328204643"/>
                  </a:ext>
                </a:extLst>
              </a:tr>
              <a:tr h="416522">
                <a:tc>
                  <a:txBody>
                    <a:bodyPr/>
                    <a:lstStyle/>
                    <a:p>
                      <a:pPr algn="ctr" fontAlgn="b"/>
                      <a:r>
                        <a:rPr lang="en-US" sz="1400" b="0" i="0" u="none" strike="noStrike">
                          <a:solidFill>
                            <a:schemeClr val="tx1">
                              <a:lumMod val="85000"/>
                              <a:lumOff val="15000"/>
                            </a:schemeClr>
                          </a:solidFill>
                          <a:effectLst/>
                          <a:latin typeface="Franklin Gothic Book" panose="020B0503020102020204" pitchFamily="34" charset="0"/>
                        </a:rPr>
                        <a:t>7</a:t>
                      </a:r>
                    </a:p>
                  </a:txBody>
                  <a:tcPr marL="208960" marR="125376" marT="125376" marB="125376" anchor="b">
                    <a:lnL w="12700" cmpd="sng">
                      <a:noFill/>
                      <a:prstDash val="solid"/>
                    </a:lnL>
                    <a:lnR w="38100" cap="flat" cmpd="sng" algn="ctr">
                      <a:solidFill>
                        <a:srgbClr val="FFFFFF"/>
                      </a:solidFill>
                      <a:prstDash val="solid"/>
                      <a:round/>
                      <a:headEnd type="none" w="med" len="med"/>
                      <a:tailEnd type="none" w="med" len="me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algn="l" fontAlgn="b"/>
                      <a:r>
                        <a:rPr lang="en-US" sz="1400" b="0" i="0" u="none" strike="noStrike" dirty="0">
                          <a:solidFill>
                            <a:schemeClr val="tx1">
                              <a:lumMod val="85000"/>
                              <a:lumOff val="15000"/>
                            </a:schemeClr>
                          </a:solidFill>
                          <a:effectLst/>
                          <a:latin typeface="Trebuchet MS" panose="020B0603020202020204" pitchFamily="34" charset="0"/>
                        </a:rPr>
                        <a:t>Analytical decisions – business optimization</a:t>
                      </a:r>
                    </a:p>
                  </a:txBody>
                  <a:tcPr marL="208960" marR="125376" marT="125376" marB="125376" anchor="b">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1976397681"/>
                  </a:ext>
                </a:extLst>
              </a:tr>
              <a:tr h="416522">
                <a:tc>
                  <a:txBody>
                    <a:bodyPr/>
                    <a:lstStyle/>
                    <a:p>
                      <a:pPr algn="ctr" fontAlgn="b"/>
                      <a:r>
                        <a:rPr lang="en-US" sz="1400" b="0" i="0" u="none" strike="noStrike">
                          <a:solidFill>
                            <a:schemeClr val="tx1">
                              <a:lumMod val="85000"/>
                              <a:lumOff val="15000"/>
                            </a:schemeClr>
                          </a:solidFill>
                          <a:effectLst/>
                          <a:latin typeface="Franklin Gothic Book" panose="020B0503020102020204" pitchFamily="34" charset="0"/>
                        </a:rPr>
                        <a:t>8</a:t>
                      </a:r>
                    </a:p>
                  </a:txBody>
                  <a:tcPr marL="208960" marR="125376" marT="125376" marB="125376" anchor="b">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algn="l" fontAlgn="b"/>
                      <a:r>
                        <a:rPr lang="en-US" sz="1400" b="0" i="0" u="none" strike="noStrike" dirty="0">
                          <a:solidFill>
                            <a:schemeClr val="tx1">
                              <a:lumMod val="85000"/>
                              <a:lumOff val="15000"/>
                            </a:schemeClr>
                          </a:solidFill>
                          <a:effectLst/>
                          <a:latin typeface="Trebuchet MS" panose="020B0603020202020204" pitchFamily="34" charset="0"/>
                        </a:rPr>
                        <a:t>Uncertain analytics - simulation</a:t>
                      </a:r>
                    </a:p>
                  </a:txBody>
                  <a:tcPr marL="208960" marR="125376" marT="125376" marB="125376" anchor="b">
                    <a:lnL w="38100" cap="flat" cmpd="sng" algn="ctr">
                      <a:solidFill>
                        <a:srgbClr val="FFFFFF"/>
                      </a:solidFill>
                      <a:prstDash val="solid"/>
                    </a:lnL>
                    <a:lnR w="38100" cap="flat" cmpd="sng" algn="ctr">
                      <a:noFill/>
                      <a:prstDash val="solid"/>
                    </a:lnR>
                    <a:lnT w="38100" cap="flat" cmpd="sng" algn="ctr">
                      <a:solidFill>
                        <a:srgbClr val="FFFFFF"/>
                      </a:solidFill>
                      <a:prstDash val="solid"/>
                      <a:round/>
                      <a:headEnd type="none" w="med" len="med"/>
                      <a:tailEnd type="none" w="med" len="me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1818887283"/>
                  </a:ext>
                </a:extLst>
              </a:tr>
              <a:tr h="416522">
                <a:tc>
                  <a:txBody>
                    <a:bodyPr/>
                    <a:lstStyle/>
                    <a:p>
                      <a:pPr marL="0" algn="ctr" defTabSz="914400" rtl="0" eaLnBrk="1" fontAlgn="b" latinLnBrk="0" hangingPunct="1"/>
                      <a:r>
                        <a:rPr lang="en-US" sz="1400" b="0" i="0" u="none" strike="noStrike" kern="1200" dirty="0">
                          <a:solidFill>
                            <a:schemeClr val="tx1">
                              <a:lumMod val="85000"/>
                              <a:lumOff val="15000"/>
                            </a:schemeClr>
                          </a:solidFill>
                          <a:effectLst/>
                          <a:latin typeface="Franklin Gothic Book" panose="020B0503020102020204" pitchFamily="34" charset="0"/>
                          <a:ea typeface="+mn-ea"/>
                          <a:cs typeface="+mn-cs"/>
                        </a:rPr>
                        <a:t>9</a:t>
                      </a:r>
                    </a:p>
                  </a:txBody>
                  <a:tcPr marL="208960" marR="125376" marT="125376" marB="125376" anchor="b">
                    <a:lnL w="38100" cap="flat" cmpd="sng" algn="ctr">
                      <a:noFill/>
                      <a:prstDash val="soli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lnB>
                    <a:solidFill>
                      <a:srgbClr val="DBDDDC"/>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400" b="0" i="0" u="none" strike="noStrike" kern="1200" dirty="0">
                          <a:solidFill>
                            <a:schemeClr val="tx1">
                              <a:lumMod val="85000"/>
                              <a:lumOff val="15000"/>
                            </a:schemeClr>
                          </a:solidFill>
                          <a:effectLst/>
                          <a:latin typeface="Trebuchet MS" panose="020B0603020202020204" pitchFamily="34" charset="0"/>
                          <a:ea typeface="+mn-ea"/>
                          <a:cs typeface="+mn-cs"/>
                        </a:rPr>
                        <a:t>Integrate data analytics into business</a:t>
                      </a:r>
                    </a:p>
                  </a:txBody>
                  <a:tcPr marL="208960" marR="125376" marT="125376" marB="125376" anchor="b">
                    <a:lnL w="38100" cap="flat" cmpd="sng" algn="ctr">
                      <a:solidFill>
                        <a:srgbClr val="FFFFFF"/>
                      </a:solidFill>
                      <a:prstDash val="solid"/>
                      <a:round/>
                      <a:headEnd type="none" w="med" len="med"/>
                      <a:tailEnd type="none" w="med" len="med"/>
                    </a:lnL>
                    <a:lnR w="38100" cap="flat" cmpd="sng" algn="ctr">
                      <a:noFill/>
                      <a:prstDash val="solid"/>
                    </a:lnR>
                    <a:lnT w="38100" cap="flat" cmpd="sng" algn="ctr">
                      <a:solidFill>
                        <a:srgbClr val="FFFFFF"/>
                      </a:solidFill>
                      <a:prstDash val="solid"/>
                      <a:round/>
                      <a:headEnd type="none" w="med" len="med"/>
                      <a:tailEnd type="none" w="med" len="med"/>
                    </a:lnT>
                    <a:lnB w="38100" cap="flat" cmpd="sng" algn="ctr">
                      <a:solidFill>
                        <a:srgbClr val="FFFFFF"/>
                      </a:solidFill>
                      <a:prstDash val="solid"/>
                    </a:lnB>
                    <a:solidFill>
                      <a:srgbClr val="DBDDDC"/>
                    </a:solidFill>
                  </a:tcPr>
                </a:tc>
                <a:extLst>
                  <a:ext uri="{0D108BD9-81ED-4DB2-BD59-A6C34878D82A}">
                    <a16:rowId xmlns:a16="http://schemas.microsoft.com/office/drawing/2014/main" val="2497963312"/>
                  </a:ext>
                </a:extLst>
              </a:tr>
              <a:tr h="416522">
                <a:tc>
                  <a:txBody>
                    <a:bodyPr/>
                    <a:lstStyle/>
                    <a:p>
                      <a:pPr algn="ctr" fontAlgn="b"/>
                      <a:r>
                        <a:rPr lang="en-US" sz="1400" b="0" i="0" u="none" strike="noStrike">
                          <a:solidFill>
                            <a:schemeClr val="tx1">
                              <a:lumMod val="85000"/>
                              <a:lumOff val="15000"/>
                            </a:schemeClr>
                          </a:solidFill>
                          <a:effectLst/>
                          <a:latin typeface="Franklin Gothic Book" panose="020B0503020102020204" pitchFamily="34" charset="0"/>
                        </a:rPr>
                        <a:t> </a:t>
                      </a:r>
                    </a:p>
                  </a:txBody>
                  <a:tcPr marL="208960" marR="125376" marT="125376" marB="125376" anchor="b">
                    <a:lnL w="12700" cmpd="sng">
                      <a:no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EDEEEE"/>
                    </a:solidFill>
                  </a:tcPr>
                </a:tc>
                <a:tc>
                  <a:txBody>
                    <a:bodyPr/>
                    <a:lstStyle/>
                    <a:p>
                      <a:pPr algn="l" fontAlgn="b"/>
                      <a:r>
                        <a:rPr lang="en-US" sz="1400" b="0" i="0" u="none" strike="noStrike" dirty="0">
                          <a:solidFill>
                            <a:schemeClr val="tx1">
                              <a:lumMod val="85000"/>
                              <a:lumOff val="15000"/>
                            </a:schemeClr>
                          </a:solidFill>
                          <a:effectLst/>
                          <a:latin typeface="Trebuchet MS" panose="020B0603020202020204" pitchFamily="34" charset="0"/>
                        </a:rPr>
                        <a:t>Final exam</a:t>
                      </a:r>
                    </a:p>
                  </a:txBody>
                  <a:tcPr marL="208960" marR="125376" marT="125376" marB="125376" anchor="b">
                    <a:lnL w="38100" cap="flat" cmpd="sng" algn="ctr">
                      <a:solidFill>
                        <a:srgbClr val="FFFFFF"/>
                      </a:solidFill>
                      <a:prstDash val="solid"/>
                    </a:lnL>
                    <a:lnR w="12700" cmpd="sng">
                      <a:noFill/>
                      <a:prstDash val="solid"/>
                    </a:lnR>
                    <a:lnT w="38100" cap="flat" cmpd="sng" algn="ctr">
                      <a:solidFill>
                        <a:srgbClr val="FFFFFF"/>
                      </a:solidFill>
                      <a:prstDash val="solid"/>
                    </a:lnT>
                    <a:lnB w="12700" cmpd="sng">
                      <a:noFill/>
                      <a:prstDash val="solid"/>
                    </a:lnB>
                    <a:solidFill>
                      <a:srgbClr val="EDEEEE"/>
                    </a:solidFill>
                  </a:tcPr>
                </a:tc>
                <a:extLst>
                  <a:ext uri="{0D108BD9-81ED-4DB2-BD59-A6C34878D82A}">
                    <a16:rowId xmlns:a16="http://schemas.microsoft.com/office/drawing/2014/main" val="2370315622"/>
                  </a:ext>
                </a:extLst>
              </a:tr>
            </a:tbl>
          </a:graphicData>
        </a:graphic>
      </p:graphicFrame>
      <p:sp>
        <p:nvSpPr>
          <p:cNvPr id="3" name="Footer Placeholder 2">
            <a:extLst>
              <a:ext uri="{FF2B5EF4-FFF2-40B4-BE49-F238E27FC236}">
                <a16:creationId xmlns:a16="http://schemas.microsoft.com/office/drawing/2014/main" id="{6156B9A2-6D39-3754-E5CF-982F1AFC52C3}"/>
              </a:ext>
            </a:extLst>
          </p:cNvPr>
          <p:cNvSpPr>
            <a:spLocks noGrp="1"/>
          </p:cNvSpPr>
          <p:nvPr>
            <p:ph type="ftr" sz="quarter" idx="11"/>
          </p:nvPr>
        </p:nvSpPr>
        <p:spPr>
          <a:xfrm>
            <a:off x="31069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2239558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481BE-1E7E-C64C-8404-71D659FA2F56}"/>
              </a:ext>
            </a:extLst>
          </p:cNvPr>
          <p:cNvSpPr>
            <a:spLocks noGrp="1"/>
          </p:cNvSpPr>
          <p:nvPr>
            <p:ph type="title"/>
          </p:nvPr>
        </p:nvSpPr>
        <p:spPr>
          <a:xfrm>
            <a:off x="5181601" y="634946"/>
            <a:ext cx="6368142" cy="1450757"/>
          </a:xfrm>
        </p:spPr>
        <p:txBody>
          <a:bodyPr vert="horz" lIns="91440" tIns="45720" rIns="91440" bIns="45720" rtlCol="0" anchor="b">
            <a:normAutofit/>
          </a:bodyPr>
          <a:lstStyle/>
          <a:p>
            <a:r>
              <a:rPr lang="en-US" sz="3200" kern="1200" spc="-50" baseline="0" dirty="0">
                <a:solidFill>
                  <a:srgbClr val="00B0F0"/>
                </a:solidFill>
                <a:latin typeface="+mj-lt"/>
                <a:ea typeface="+mj-ea"/>
                <a:cs typeface="+mj-cs"/>
              </a:rPr>
              <a:t>Decision-making process</a:t>
            </a:r>
          </a:p>
        </p:txBody>
      </p:sp>
      <p:pic>
        <p:nvPicPr>
          <p:cNvPr id="10" name="Picture 9"/>
          <p:cNvPicPr>
            <a:picLocks noChangeAspect="1"/>
          </p:cNvPicPr>
          <p:nvPr/>
        </p:nvPicPr>
        <p:blipFill rotWithShape="1">
          <a:blip r:embed="rId2"/>
          <a:srcRect l="37577" r="11783"/>
          <a:stretch/>
        </p:blipFill>
        <p:spPr>
          <a:xfrm>
            <a:off x="20" y="-12128"/>
            <a:ext cx="4654276" cy="6870127"/>
          </a:xfrm>
          <a:prstGeom prst="rect">
            <a:avLst/>
          </a:prstGeom>
        </p:spPr>
      </p:pic>
      <p:sp>
        <p:nvSpPr>
          <p:cNvPr id="9" name="TextBox 8">
            <a:extLst>
              <a:ext uri="{FF2B5EF4-FFF2-40B4-BE49-F238E27FC236}">
                <a16:creationId xmlns:a16="http://schemas.microsoft.com/office/drawing/2014/main" id="{EEDBBEA4-EB50-9E47-A8E2-DC482590E524}"/>
              </a:ext>
            </a:extLst>
          </p:cNvPr>
          <p:cNvSpPr txBox="1"/>
          <p:nvPr/>
        </p:nvSpPr>
        <p:spPr>
          <a:xfrm>
            <a:off x="5181601" y="2552874"/>
            <a:ext cx="6368142" cy="3670180"/>
          </a:xfrm>
          <a:prstGeom prst="rect">
            <a:avLst/>
          </a:prstGeom>
        </p:spPr>
        <p:txBody>
          <a:bodyPr vert="horz" lIns="0" tIns="45720" rIns="0" bIns="45720" rtlCol="0">
            <a:normAutofit/>
          </a:bodyPr>
          <a:lstStyle/>
          <a:p>
            <a:pPr marL="342900" indent="-342900">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Roles of data analytics, artificial intelligence and intuitive judgement in decision-making</a:t>
            </a:r>
          </a:p>
          <a:p>
            <a:pPr marL="342900" indent="-342900">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Your risk-taking profile and leadership style</a:t>
            </a:r>
          </a:p>
        </p:txBody>
      </p:sp>
      <p:sp>
        <p:nvSpPr>
          <p:cNvPr id="3" name="Footer Placeholder 2">
            <a:extLst>
              <a:ext uri="{FF2B5EF4-FFF2-40B4-BE49-F238E27FC236}">
                <a16:creationId xmlns:a16="http://schemas.microsoft.com/office/drawing/2014/main" id="{F97EB0BD-3F9D-437D-FAA8-E15D0E805C75}"/>
              </a:ext>
            </a:extLst>
          </p:cNvPr>
          <p:cNvSpPr>
            <a:spLocks noGrp="1"/>
          </p:cNvSpPr>
          <p:nvPr>
            <p:ph type="ftr" sz="quarter" idx="11"/>
          </p:nvPr>
        </p:nvSpPr>
        <p:spPr>
          <a:xfrm>
            <a:off x="7000663"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2152972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72D99-F815-784D-8945-DD727D9FBC03}"/>
              </a:ext>
            </a:extLst>
          </p:cNvPr>
          <p:cNvSpPr>
            <a:spLocks noGrp="1"/>
          </p:cNvSpPr>
          <p:nvPr>
            <p:ph type="title"/>
          </p:nvPr>
        </p:nvSpPr>
        <p:spPr>
          <a:xfrm>
            <a:off x="5139662" y="640081"/>
            <a:ext cx="6912430" cy="1450757"/>
          </a:xfrm>
        </p:spPr>
        <p:txBody>
          <a:bodyPr vert="horz" lIns="91440" tIns="45720" rIns="91440" bIns="45720" rtlCol="0" anchor="ctr">
            <a:normAutofit/>
          </a:bodyPr>
          <a:lstStyle/>
          <a:p>
            <a:r>
              <a:rPr lang="en-US" sz="3200" spc="-50" dirty="0">
                <a:solidFill>
                  <a:srgbClr val="00B0F0"/>
                </a:solidFill>
              </a:rPr>
              <a:t>I</a:t>
            </a:r>
            <a:r>
              <a:rPr lang="en-US" sz="3200" kern="1200" spc="-50" baseline="0" dirty="0">
                <a:solidFill>
                  <a:srgbClr val="00B0F0"/>
                </a:solidFill>
                <a:latin typeface="+mj-lt"/>
                <a:ea typeface="+mj-ea"/>
                <a:cs typeface="+mj-cs"/>
              </a:rPr>
              <a:t>ntuitive judgment</a:t>
            </a:r>
          </a:p>
        </p:txBody>
      </p:sp>
      <p:sp>
        <p:nvSpPr>
          <p:cNvPr id="5" name="Slide Number Placeholder 4">
            <a:extLst>
              <a:ext uri="{FF2B5EF4-FFF2-40B4-BE49-F238E27FC236}">
                <a16:creationId xmlns:a16="http://schemas.microsoft.com/office/drawing/2014/main" id="{1A213B95-FF6F-6E49-BC7A-570F981E9B6E}"/>
              </a:ext>
            </a:extLst>
          </p:cNvPr>
          <p:cNvSpPr>
            <a:spLocks noGrp="1"/>
          </p:cNvSpPr>
          <p:nvPr>
            <p:ph type="sldNum" sz="quarter" idx="12"/>
          </p:nvPr>
        </p:nvSpPr>
        <p:spPr/>
        <p:txBody>
          <a:bodyPr vert="horz" lIns="91440" tIns="45720" rIns="91440" bIns="45720" rtlCol="0" anchor="ctr">
            <a:normAutofit/>
          </a:bodyPr>
          <a:lstStyle/>
          <a:p>
            <a:pPr>
              <a:spcAft>
                <a:spcPts val="600"/>
              </a:spcAft>
            </a:pPr>
            <a:fld id="{F65B47E9-A988-1A45-BA38-2BAAB5995B77}" type="slidenum">
              <a:rPr lang="en-US" sz="1050" smtClean="0">
                <a:solidFill>
                  <a:srgbClr val="FFFFFF"/>
                </a:solidFill>
              </a:rPr>
              <a:pPr>
                <a:spcAft>
                  <a:spcPts val="600"/>
                </a:spcAft>
              </a:pPr>
              <a:t>7</a:t>
            </a:fld>
            <a:endParaRPr lang="en-US" sz="1050">
              <a:solidFill>
                <a:srgbClr val="FFFFFF"/>
              </a:solidFill>
            </a:endParaRPr>
          </a:p>
        </p:txBody>
      </p:sp>
      <p:sp>
        <p:nvSpPr>
          <p:cNvPr id="7" name="TextBox 6">
            <a:extLst>
              <a:ext uri="{FF2B5EF4-FFF2-40B4-BE49-F238E27FC236}">
                <a16:creationId xmlns:a16="http://schemas.microsoft.com/office/drawing/2014/main" id="{5694769A-3438-2F4A-BBF6-E0F9D7E7A331}"/>
              </a:ext>
            </a:extLst>
          </p:cNvPr>
          <p:cNvSpPr txBox="1"/>
          <p:nvPr/>
        </p:nvSpPr>
        <p:spPr>
          <a:xfrm>
            <a:off x="5139662" y="2580878"/>
            <a:ext cx="6574973" cy="3670180"/>
          </a:xfrm>
          <a:prstGeom prst="rect">
            <a:avLst/>
          </a:prstGeom>
        </p:spPr>
        <p:txBody>
          <a:bodyPr vert="horz" lIns="0" tIns="45720" rIns="0" bIns="45720" rtlCol="0">
            <a:normAutofit/>
          </a:bodyPr>
          <a:lstStyle/>
          <a:p>
            <a:pPr marL="342900" indent="-342900">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How to manage intuitive judgment biases</a:t>
            </a:r>
          </a:p>
          <a:p>
            <a:pPr marL="342900" indent="-342900">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How to use a systematic approach to negotiation</a:t>
            </a:r>
          </a:p>
          <a:p>
            <a:pPr>
              <a:lnSpc>
                <a:spcPct val="150000"/>
              </a:lnSpc>
              <a:spcAft>
                <a:spcPts val="600"/>
              </a:spcAft>
              <a:buClr>
                <a:schemeClr val="accent1"/>
              </a:buClr>
              <a:buFont typeface="Calibri" panose="020F0502020204030204" pitchFamily="34" charset="0"/>
            </a:pPr>
            <a:endParaRPr lang="en-US" dirty="0">
              <a:solidFill>
                <a:schemeClr val="tx1">
                  <a:lumMod val="75000"/>
                  <a:lumOff val="25000"/>
                </a:schemeClr>
              </a:solidFill>
            </a:endParaRPr>
          </a:p>
        </p:txBody>
      </p:sp>
      <p:sp>
        <p:nvSpPr>
          <p:cNvPr id="4" name="Footer Placeholder 2">
            <a:extLst>
              <a:ext uri="{FF2B5EF4-FFF2-40B4-BE49-F238E27FC236}">
                <a16:creationId xmlns:a16="http://schemas.microsoft.com/office/drawing/2014/main" id="{71C7B653-B609-C439-A7E1-EC51A71BBF1E}"/>
              </a:ext>
            </a:extLst>
          </p:cNvPr>
          <p:cNvSpPr>
            <a:spLocks noGrp="1"/>
          </p:cNvSpPr>
          <p:nvPr>
            <p:ph type="ftr" sz="quarter" idx="11"/>
          </p:nvPr>
        </p:nvSpPr>
        <p:spPr>
          <a:xfrm>
            <a:off x="31069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
        <p:nvSpPr>
          <p:cNvPr id="9" name="TextBox 8">
            <a:extLst>
              <a:ext uri="{FF2B5EF4-FFF2-40B4-BE49-F238E27FC236}">
                <a16:creationId xmlns:a16="http://schemas.microsoft.com/office/drawing/2014/main" id="{201E52A5-D70E-F0D6-6075-EBD4EAB65D39}"/>
              </a:ext>
            </a:extLst>
          </p:cNvPr>
          <p:cNvSpPr txBox="1"/>
          <p:nvPr/>
        </p:nvSpPr>
        <p:spPr>
          <a:xfrm>
            <a:off x="908385" y="1549321"/>
            <a:ext cx="3025941" cy="369332"/>
          </a:xfrm>
          <a:prstGeom prst="rect">
            <a:avLst/>
          </a:prstGeom>
          <a:noFill/>
        </p:spPr>
        <p:txBody>
          <a:bodyPr wrap="square">
            <a:spAutoFit/>
          </a:bodyPr>
          <a:lstStyle/>
          <a:p>
            <a:r>
              <a:rPr lang="en-US" dirty="0"/>
              <a:t>Win-Win Negotiation Process</a:t>
            </a:r>
          </a:p>
        </p:txBody>
      </p:sp>
      <p:pic>
        <p:nvPicPr>
          <p:cNvPr id="10" name="Picture 9">
            <a:extLst>
              <a:ext uri="{FF2B5EF4-FFF2-40B4-BE49-F238E27FC236}">
                <a16:creationId xmlns:a16="http://schemas.microsoft.com/office/drawing/2014/main" id="{91E0B9F6-F1CD-6E1C-9570-952E85EF57CC}"/>
              </a:ext>
            </a:extLst>
          </p:cNvPr>
          <p:cNvPicPr>
            <a:picLocks noChangeAspect="1"/>
          </p:cNvPicPr>
          <p:nvPr/>
        </p:nvPicPr>
        <p:blipFill>
          <a:blip r:embed="rId2"/>
          <a:stretch>
            <a:fillRect/>
          </a:stretch>
        </p:blipFill>
        <p:spPr>
          <a:xfrm>
            <a:off x="-469180" y="2090837"/>
            <a:ext cx="5191749" cy="3510463"/>
          </a:xfrm>
          <a:prstGeom prst="rect">
            <a:avLst/>
          </a:prstGeom>
        </p:spPr>
      </p:pic>
    </p:spTree>
    <p:extLst>
      <p:ext uri="{BB962C8B-B14F-4D97-AF65-F5344CB8AC3E}">
        <p14:creationId xmlns:p14="http://schemas.microsoft.com/office/powerpoint/2010/main" val="3689331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AD2CF-F93C-F342-8AE5-0CAC4396EC93}"/>
              </a:ext>
            </a:extLst>
          </p:cNvPr>
          <p:cNvSpPr>
            <a:spLocks noGrp="1"/>
          </p:cNvSpPr>
          <p:nvPr>
            <p:ph type="title"/>
          </p:nvPr>
        </p:nvSpPr>
        <p:spPr>
          <a:xfrm>
            <a:off x="397330" y="860214"/>
            <a:ext cx="6368142" cy="878646"/>
          </a:xfrm>
        </p:spPr>
        <p:txBody>
          <a:bodyPr vert="horz" lIns="91440" tIns="45720" rIns="91440" bIns="45720" rtlCol="0" anchor="ctr">
            <a:normAutofit fontScale="90000"/>
          </a:bodyPr>
          <a:lstStyle/>
          <a:p>
            <a:r>
              <a:rPr lang="en-US" sz="3200" kern="1200" spc="-50" baseline="0" dirty="0">
                <a:solidFill>
                  <a:srgbClr val="00B0F0"/>
                </a:solidFill>
                <a:latin typeface="+mj-lt"/>
                <a:ea typeface="+mj-ea"/>
                <a:cs typeface="+mj-cs"/>
              </a:rPr>
              <a:t>Decision tree tool</a:t>
            </a:r>
            <a:r>
              <a:rPr lang="en-US" sz="3200" spc="-50" dirty="0">
                <a:solidFill>
                  <a:srgbClr val="00B0F0"/>
                </a:solidFill>
              </a:rPr>
              <a:t> for decisions under uncertainty</a:t>
            </a:r>
            <a:endParaRPr lang="en-US" sz="3200" kern="1200" spc="-50" baseline="0" dirty="0">
              <a:solidFill>
                <a:srgbClr val="00B0F0"/>
              </a:solidFill>
              <a:latin typeface="+mj-lt"/>
              <a:ea typeface="+mj-ea"/>
              <a:cs typeface="+mj-cs"/>
            </a:endParaRPr>
          </a:p>
        </p:txBody>
      </p:sp>
      <p:sp>
        <p:nvSpPr>
          <p:cNvPr id="9" name="Rectangle 8">
            <a:extLst>
              <a:ext uri="{FF2B5EF4-FFF2-40B4-BE49-F238E27FC236}">
                <a16:creationId xmlns:a16="http://schemas.microsoft.com/office/drawing/2014/main" id="{2DC12F78-1A28-9944-AE98-CE3C615FC101}"/>
              </a:ext>
            </a:extLst>
          </p:cNvPr>
          <p:cNvSpPr/>
          <p:nvPr/>
        </p:nvSpPr>
        <p:spPr>
          <a:xfrm>
            <a:off x="397330" y="2327606"/>
            <a:ext cx="6368142" cy="3670180"/>
          </a:xfrm>
          <a:prstGeom prst="rect">
            <a:avLst/>
          </a:prstGeom>
        </p:spPr>
        <p:txBody>
          <a:bodyPr vert="horz" lIns="0" tIns="45720" rIns="0" bIns="45720" rtlCol="0">
            <a:normAutofit/>
          </a:bodyPr>
          <a:lstStyle/>
          <a:p>
            <a:pPr marL="296863" indent="-296863">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How to develop decision tree models to evaluate and visualize different technology solutions under uncertain situations</a:t>
            </a:r>
          </a:p>
          <a:p>
            <a:pPr marL="296863" indent="-296863">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How to estimate the value of a new technology solution</a:t>
            </a:r>
          </a:p>
          <a:p>
            <a:pPr marL="296863" indent="-296863">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How to incorporate risk tolerance into decision analysis</a:t>
            </a:r>
          </a:p>
        </p:txBody>
      </p:sp>
      <p:pic>
        <p:nvPicPr>
          <p:cNvPr id="4" name="Picture 3">
            <a:extLst>
              <a:ext uri="{FF2B5EF4-FFF2-40B4-BE49-F238E27FC236}">
                <a16:creationId xmlns:a16="http://schemas.microsoft.com/office/drawing/2014/main" id="{E499E923-912D-48A7-06B9-F6B79478FF4E}"/>
              </a:ext>
            </a:extLst>
          </p:cNvPr>
          <p:cNvPicPr>
            <a:picLocks noChangeAspect="1"/>
          </p:cNvPicPr>
          <p:nvPr/>
        </p:nvPicPr>
        <p:blipFill>
          <a:blip r:embed="rId2"/>
          <a:stretch>
            <a:fillRect/>
          </a:stretch>
        </p:blipFill>
        <p:spPr>
          <a:xfrm>
            <a:off x="6449959" y="860213"/>
            <a:ext cx="4764611" cy="5137574"/>
          </a:xfrm>
          <a:prstGeom prst="rect">
            <a:avLst/>
          </a:prstGeom>
          <a:solidFill>
            <a:srgbClr val="FFFFFF">
              <a:shade val="85000"/>
            </a:srgbClr>
          </a:solidFill>
          <a:ln w="190500" cap="rnd">
            <a:solidFill>
              <a:srgbClr val="FFFFFF"/>
            </a:solidFill>
          </a:ln>
          <a:effectLst>
            <a:outerShdw blurRad="50800" dist="38100" dir="2700000" algn="tl" rotWithShape="0">
              <a:prstClr val="black">
                <a:alpha val="40000"/>
              </a:prstClr>
            </a:outerShdw>
          </a:effectLst>
          <a:scene3d>
            <a:camera prst="perspectiveContrastingLeftFacing">
              <a:rot lat="540000" lon="2100000" rev="0"/>
            </a:camera>
            <a:lightRig rig="soft" dir="t"/>
          </a:scene3d>
          <a:sp3d contourW="12700" prstMaterial="matte">
            <a:bevelT w="63500" h="50800"/>
            <a:contourClr>
              <a:srgbClr val="C0C0C0"/>
            </a:contourClr>
          </a:sp3d>
        </p:spPr>
      </p:pic>
      <p:sp>
        <p:nvSpPr>
          <p:cNvPr id="3" name="Footer Placeholder 2">
            <a:extLst>
              <a:ext uri="{FF2B5EF4-FFF2-40B4-BE49-F238E27FC236}">
                <a16:creationId xmlns:a16="http://schemas.microsoft.com/office/drawing/2014/main" id="{E43B7FCA-AE94-A379-9793-36AE0F700606}"/>
              </a:ext>
            </a:extLst>
          </p:cNvPr>
          <p:cNvSpPr>
            <a:spLocks noGrp="1"/>
          </p:cNvSpPr>
          <p:nvPr>
            <p:ph type="ftr" sz="quarter" idx="11"/>
          </p:nvPr>
        </p:nvSpPr>
        <p:spPr>
          <a:xfrm>
            <a:off x="31069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529218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D35E2-0756-2F45-8483-C28EF0FBAECF}"/>
              </a:ext>
            </a:extLst>
          </p:cNvPr>
          <p:cNvSpPr>
            <a:spLocks noGrp="1"/>
          </p:cNvSpPr>
          <p:nvPr>
            <p:ph type="title"/>
          </p:nvPr>
        </p:nvSpPr>
        <p:spPr>
          <a:xfrm>
            <a:off x="5181600" y="634946"/>
            <a:ext cx="6690609" cy="1450757"/>
          </a:xfrm>
        </p:spPr>
        <p:txBody>
          <a:bodyPr vert="horz" lIns="91440" tIns="45720" rIns="91440" bIns="45720" rtlCol="0" anchor="ctr">
            <a:normAutofit/>
          </a:bodyPr>
          <a:lstStyle/>
          <a:p>
            <a:r>
              <a:rPr lang="en-US" sz="3200" kern="1200" spc="-50" baseline="0" dirty="0">
                <a:solidFill>
                  <a:srgbClr val="00B0F0"/>
                </a:solidFill>
                <a:latin typeface="+mj-lt"/>
                <a:ea typeface="+mj-ea"/>
                <a:cs typeface="+mj-cs"/>
              </a:rPr>
              <a:t>A</a:t>
            </a:r>
            <a:r>
              <a:rPr lang="en-US" sz="3200" spc="-50" dirty="0">
                <a:solidFill>
                  <a:srgbClr val="00B0F0"/>
                </a:solidFill>
              </a:rPr>
              <a:t>l</a:t>
            </a:r>
            <a:r>
              <a:rPr lang="en-US" sz="3200" kern="1200" spc="-50" baseline="0" dirty="0">
                <a:solidFill>
                  <a:srgbClr val="00B0F0"/>
                </a:solidFill>
                <a:latin typeface="+mj-lt"/>
                <a:ea typeface="+mj-ea"/>
                <a:cs typeface="+mj-cs"/>
              </a:rPr>
              <a:t>ign decision with strategy</a:t>
            </a:r>
          </a:p>
        </p:txBody>
      </p:sp>
      <p:pic>
        <p:nvPicPr>
          <p:cNvPr id="11" name="Picture 10" descr="Arrows pointing right while one points left">
            <a:extLst>
              <a:ext uri="{FF2B5EF4-FFF2-40B4-BE49-F238E27FC236}">
                <a16:creationId xmlns:a16="http://schemas.microsoft.com/office/drawing/2014/main" id="{97F26B7B-F2FF-47AC-4378-A854F25EDD9B}"/>
              </a:ext>
            </a:extLst>
          </p:cNvPr>
          <p:cNvPicPr>
            <a:picLocks noChangeAspect="1"/>
          </p:cNvPicPr>
          <p:nvPr/>
        </p:nvPicPr>
        <p:blipFill rotWithShape="1">
          <a:blip r:embed="rId2"/>
          <a:srcRect l="35122" r="19657" b="1"/>
          <a:stretch/>
        </p:blipFill>
        <p:spPr>
          <a:xfrm>
            <a:off x="20" y="-12128"/>
            <a:ext cx="4654276" cy="6870127"/>
          </a:xfrm>
          <a:prstGeom prst="rect">
            <a:avLst/>
          </a:prstGeom>
        </p:spPr>
      </p:pic>
      <p:sp>
        <p:nvSpPr>
          <p:cNvPr id="9" name="Rectangle 8">
            <a:extLst>
              <a:ext uri="{FF2B5EF4-FFF2-40B4-BE49-F238E27FC236}">
                <a16:creationId xmlns:a16="http://schemas.microsoft.com/office/drawing/2014/main" id="{09400EEA-32A4-DD4D-8176-B08172D8C455}"/>
              </a:ext>
            </a:extLst>
          </p:cNvPr>
          <p:cNvSpPr/>
          <p:nvPr/>
        </p:nvSpPr>
        <p:spPr>
          <a:xfrm>
            <a:off x="5181600" y="2337602"/>
            <a:ext cx="6368142" cy="3670180"/>
          </a:xfrm>
          <a:prstGeom prst="rect">
            <a:avLst/>
          </a:prstGeom>
        </p:spPr>
        <p:txBody>
          <a:bodyPr vert="horz" lIns="0" tIns="45720" rIns="0" bIns="45720" rtlCol="0">
            <a:normAutofit/>
          </a:bodyPr>
          <a:lstStyle/>
          <a:p>
            <a:pPr>
              <a:lnSpc>
                <a:spcPct val="150000"/>
              </a:lnSpc>
              <a:spcAft>
                <a:spcPts val="600"/>
              </a:spcAft>
              <a:buClr>
                <a:schemeClr val="accent1"/>
              </a:buClr>
              <a:buFont typeface="Calibri" panose="020F0502020204030204" pitchFamily="34" charset="0"/>
            </a:pPr>
            <a:r>
              <a:rPr lang="en-US" dirty="0">
                <a:solidFill>
                  <a:schemeClr val="tx1">
                    <a:lumMod val="75000"/>
                    <a:lumOff val="25000"/>
                  </a:schemeClr>
                </a:solidFill>
              </a:rPr>
              <a:t>Leaders will learn: </a:t>
            </a:r>
          </a:p>
          <a:p>
            <a:pPr marL="296863" indent="-296863">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Driving forces of an industry’s profitability</a:t>
            </a:r>
          </a:p>
          <a:p>
            <a:pPr marL="296863" indent="-296863">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Your company’s competitive advantage</a:t>
            </a:r>
          </a:p>
          <a:p>
            <a:pPr marL="296863" indent="-296863">
              <a:lnSpc>
                <a:spcPct val="150000"/>
              </a:lnSpc>
              <a:spcAft>
                <a:spcPts val="600"/>
              </a:spcAft>
              <a:buClr>
                <a:schemeClr val="accent1"/>
              </a:buClr>
              <a:buFont typeface="Calibri" panose="020F0502020204030204" pitchFamily="34" charset="0"/>
              <a:buAutoNum type="arabicPeriod"/>
            </a:pPr>
            <a:r>
              <a:rPr lang="en-US" dirty="0">
                <a:solidFill>
                  <a:schemeClr val="tx1">
                    <a:lumMod val="75000"/>
                    <a:lumOff val="25000"/>
                  </a:schemeClr>
                </a:solidFill>
              </a:rPr>
              <a:t>How to set strategic direction, objectives and  performance criteria for your product/service portfolio</a:t>
            </a:r>
          </a:p>
        </p:txBody>
      </p:sp>
      <p:sp>
        <p:nvSpPr>
          <p:cNvPr id="3" name="Footer Placeholder 2">
            <a:extLst>
              <a:ext uri="{FF2B5EF4-FFF2-40B4-BE49-F238E27FC236}">
                <a16:creationId xmlns:a16="http://schemas.microsoft.com/office/drawing/2014/main" id="{8BD2BA0D-E4A3-7D34-A4C2-4FD45F78989C}"/>
              </a:ext>
            </a:extLst>
          </p:cNvPr>
          <p:cNvSpPr>
            <a:spLocks noGrp="1"/>
          </p:cNvSpPr>
          <p:nvPr>
            <p:ph type="ftr" sz="quarter" idx="11"/>
          </p:nvPr>
        </p:nvSpPr>
        <p:spPr>
          <a:xfrm>
            <a:off x="7000664" y="6459785"/>
            <a:ext cx="5105169" cy="365125"/>
          </a:xfrm>
        </p:spPr>
        <p:txBody>
          <a:bodyPr>
            <a:normAutofit/>
          </a:bodyPr>
          <a:lstStyle/>
          <a:p>
            <a:pPr algn="l">
              <a:lnSpc>
                <a:spcPct val="90000"/>
              </a:lnSpc>
              <a:spcAft>
                <a:spcPts val="600"/>
              </a:spcAft>
            </a:pPr>
            <a:r>
              <a:rPr lang="en-US" sz="1000">
                <a:solidFill>
                  <a:schemeClr val="tx2"/>
                </a:solidFill>
              </a:rPr>
              <a:t>Dr. Xiaomin Yang                                       Technology Management Decision making</a:t>
            </a:r>
          </a:p>
        </p:txBody>
      </p:sp>
    </p:spTree>
    <p:extLst>
      <p:ext uri="{BB962C8B-B14F-4D97-AF65-F5344CB8AC3E}">
        <p14:creationId xmlns:p14="http://schemas.microsoft.com/office/powerpoint/2010/main" val="38077318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782CA55C0791E4A870CD524C2110D7A" ma:contentTypeVersion="8" ma:contentTypeDescription="Create a new document." ma:contentTypeScope="" ma:versionID="72f3c029ae4b8b25de6b2d41d5cf8113">
  <xsd:schema xmlns:xsd="http://www.w3.org/2001/XMLSchema" xmlns:xs="http://www.w3.org/2001/XMLSchema" xmlns:p="http://schemas.microsoft.com/office/2006/metadata/properties" xmlns:ns3="b601a2d9-bc88-484b-b998-960360b06e60" targetNamespace="http://schemas.microsoft.com/office/2006/metadata/properties" ma:root="true" ma:fieldsID="b58a7d9ec535443052f7c6c9b314cc2c" ns3:_="">
    <xsd:import namespace="b601a2d9-bc88-484b-b998-960360b06e60"/>
    <xsd:element name="properties">
      <xsd:complexType>
        <xsd:sequence>
          <xsd:element name="documentManagement">
            <xsd:complexType>
              <xsd:all>
                <xsd:element ref="ns3:MediaServiceMetadata" minOccurs="0"/>
                <xsd:element ref="ns3:MediaServiceFastMetadata" minOccurs="0"/>
                <xsd:element ref="ns3:MediaLengthInSeconds" minOccurs="0"/>
                <xsd:element ref="ns3:MediaServiceAutoKeyPoints" minOccurs="0"/>
                <xsd:element ref="ns3:MediaServiceKeyPoints" minOccurs="0"/>
                <xsd:element ref="ns3:MediaServiceObjectDetectorVersions" minOccurs="0"/>
                <xsd:element ref="ns3:MediaServiceSearchPropertie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601a2d9-bc88-484b-b998-960360b06e6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0" nillable="true" ma:displayName="Length (seconds)" ma:internalName="MediaLengthInSeconds" ma:readOnly="true">
      <xsd:simpleType>
        <xsd:restriction base="dms:Unknown"/>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_activity" ma:index="15"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b601a2d9-bc88-484b-b998-960360b06e60" xsi:nil="true"/>
  </documentManagement>
</p:properties>
</file>

<file path=customXml/itemProps1.xml><?xml version="1.0" encoding="utf-8"?>
<ds:datastoreItem xmlns:ds="http://schemas.openxmlformats.org/officeDocument/2006/customXml" ds:itemID="{A2A87615-CE10-494B-9FD4-0C17D9E440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601a2d9-bc88-484b-b998-960360b06e6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FC2A6FB-F701-4A79-BD67-EE5A5F14C909}">
  <ds:schemaRefs>
    <ds:schemaRef ds:uri="http://schemas.microsoft.com/sharepoint/v3/contenttype/forms"/>
  </ds:schemaRefs>
</ds:datastoreItem>
</file>

<file path=customXml/itemProps3.xml><?xml version="1.0" encoding="utf-8"?>
<ds:datastoreItem xmlns:ds="http://schemas.openxmlformats.org/officeDocument/2006/customXml" ds:itemID="{40AF01DD-C84F-4A9D-B9FB-958210CD0789}">
  <ds:schemaRefs>
    <ds:schemaRef ds:uri="http://purl.org/dc/dcmitype/"/>
    <ds:schemaRef ds:uri="http://schemas.microsoft.com/office/infopath/2007/PartnerControls"/>
    <ds:schemaRef ds:uri="http://purl.org/dc/terms/"/>
    <ds:schemaRef ds:uri="http://www.w3.org/XML/1998/namespace"/>
    <ds:schemaRef ds:uri="b601a2d9-bc88-484b-b998-960360b06e60"/>
    <ds:schemaRef ds:uri="http://schemas.openxmlformats.org/package/2006/metadata/core-properties"/>
    <ds:schemaRef ds:uri="http://schemas.microsoft.com/office/2006/documentManagement/types"/>
    <ds:schemaRef ds:uri="http://purl.org/dc/elements/1.1/"/>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23883</TotalTime>
  <Words>831</Words>
  <Application>Microsoft Office PowerPoint</Application>
  <PresentationFormat>Widescreen</PresentationFormat>
  <Paragraphs>131</Paragraphs>
  <Slides>12</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Franklin Gothic Book</vt:lpstr>
      <vt:lpstr>Google Sans</vt:lpstr>
      <vt:lpstr>Noto Sans Symbols</vt:lpstr>
      <vt:lpstr>Trebuchet MS</vt:lpstr>
      <vt:lpstr>Office Theme</vt:lpstr>
      <vt:lpstr>  Technology management decision-making</vt:lpstr>
      <vt:lpstr>The course aims at enhancing leaders’ capabilities to</vt:lpstr>
      <vt:lpstr>Common mistakes of business decisions</vt:lpstr>
      <vt:lpstr>Systematic decision-making approach</vt:lpstr>
      <vt:lpstr>TCMT 612: Course outline</vt:lpstr>
      <vt:lpstr>Decision-making process</vt:lpstr>
      <vt:lpstr>Intuitive judgment</vt:lpstr>
      <vt:lpstr>Decision tree tool for decisions under uncertainty</vt:lpstr>
      <vt:lpstr>Align decision with strategy</vt:lpstr>
      <vt:lpstr>Data analytics for decision-making </vt:lpstr>
      <vt:lpstr>Integrate data analytics into business</vt:lpstr>
      <vt:lpstr>Expectation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Leadership Style and Decision Making</dc:title>
  <dc:creator>Xiaomin Yang</dc:creator>
  <cp:lastModifiedBy>Yang, Xiaomin</cp:lastModifiedBy>
  <cp:revision>307</cp:revision>
  <cp:lastPrinted>2018-07-24T15:45:44Z</cp:lastPrinted>
  <dcterms:created xsi:type="dcterms:W3CDTF">2017-02-20T14:28:52Z</dcterms:created>
  <dcterms:modified xsi:type="dcterms:W3CDTF">2024-04-30T16:52:17Z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0x010100B782CA55C0791E4A870CD524C2110D7A</vt:lpwstr>
  </property>
</Properties>
</file>